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94" r:id="rId2"/>
    <p:sldId id="398" r:id="rId3"/>
    <p:sldId id="371" r:id="rId4"/>
    <p:sldId id="344" r:id="rId5"/>
    <p:sldId id="437" r:id="rId6"/>
    <p:sldId id="435" r:id="rId7"/>
    <p:sldId id="438" r:id="rId8"/>
    <p:sldId id="413" r:id="rId9"/>
    <p:sldId id="439" r:id="rId10"/>
    <p:sldId id="257" r:id="rId11"/>
    <p:sldId id="423" r:id="rId12"/>
    <p:sldId id="442" r:id="rId13"/>
    <p:sldId id="443" r:id="rId14"/>
    <p:sldId id="444" r:id="rId15"/>
    <p:sldId id="445" r:id="rId16"/>
    <p:sldId id="397" r:id="rId17"/>
    <p:sldId id="361" r:id="rId18"/>
    <p:sldId id="425" r:id="rId19"/>
    <p:sldId id="420" r:id="rId20"/>
    <p:sldId id="433" r:id="rId21"/>
    <p:sldId id="432" r:id="rId22"/>
    <p:sldId id="421" r:id="rId23"/>
    <p:sldId id="431" r:id="rId24"/>
    <p:sldId id="427" r:id="rId25"/>
    <p:sldId id="426" r:id="rId26"/>
    <p:sldId id="441" r:id="rId27"/>
    <p:sldId id="416" r:id="rId28"/>
    <p:sldId id="303" r:id="rId29"/>
    <p:sldId id="440" r:id="rId30"/>
  </p:sldIdLst>
  <p:sldSz cx="9144000" cy="6858000" type="screen4x3"/>
  <p:notesSz cx="6994525" cy="92789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8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DDDDDD"/>
    <a:srgbClr val="008000"/>
    <a:srgbClr val="66FF33"/>
    <a:srgbClr val="FF0066"/>
    <a:srgbClr val="000099"/>
    <a:srgbClr val="FF5050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623" autoAdjust="0"/>
    <p:restoredTop sz="86437" autoAdjust="0"/>
  </p:normalViewPr>
  <p:slideViewPr>
    <p:cSldViewPr snapToGrid="0">
      <p:cViewPr varScale="1">
        <p:scale>
          <a:sx n="82" d="100"/>
          <a:sy n="82" d="100"/>
        </p:scale>
        <p:origin x="184" y="904"/>
      </p:cViewPr>
      <p:guideLst>
        <p:guide orient="horz" pos="2160"/>
        <p:guide pos="4848"/>
      </p:guideLst>
    </p:cSldViewPr>
  </p:slideViewPr>
  <p:outlineViewPr>
    <p:cViewPr>
      <p:scale>
        <a:sx n="45" d="100"/>
        <a:sy n="45" d="100"/>
      </p:scale>
      <p:origin x="0" y="-28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32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5" tIns="46493" rIns="92985" bIns="46493" numCol="1" anchor="t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5" tIns="46493" rIns="92985" bIns="46493" numCol="1" anchor="t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053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5" tIns="46493" rIns="92985" bIns="46493" numCol="1" anchor="b" anchorCtr="0" compatLnSpc="1">
            <a:prstTxWarp prst="textNoShape">
              <a:avLst/>
            </a:prstTxWarp>
          </a:bodyPr>
          <a:lstStyle>
            <a:lvl1pPr defTabSz="930275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5388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85" tIns="46493" rIns="92985" bIns="46493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/>
            </a:lvl1pPr>
          </a:lstStyle>
          <a:p>
            <a:pPr>
              <a:defRPr/>
            </a:pPr>
            <a:fld id="{BD134A60-01AF-4825-B616-20E15C94C9C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8400" y="685800"/>
            <a:ext cx="4673600" cy="3505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9600"/>
            <a:ext cx="51816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8ECA966-93FC-4708-97D1-AE937B939E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2AE94-87C8-48CF-8B3D-2600347C203E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ECA966-93FC-4708-97D1-AE937B939E05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40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A7A72A-AC7C-4A0F-BCC5-0FB67A88F85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38675" cy="3479800"/>
          </a:xfrm>
          <a:solidFill>
            <a:srgbClr val="FFFFFF"/>
          </a:solidFill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06900"/>
            <a:ext cx="5594350" cy="41767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985" tIns="46493" rIns="92985" bIns="46493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8707E8-B8F1-42E2-842E-A356E6AC1C5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3555" name="Rectangle 7"/>
          <p:cNvSpPr txBox="1">
            <a:spLocks noGrp="1" noChangeArrowheads="1"/>
          </p:cNvSpPr>
          <p:nvPr/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07E0BA3-E6DF-426E-9603-6BADCFCF7E99}" type="slidenum">
              <a:rPr lang="en-US" sz="1200"/>
              <a:pPr algn="r"/>
              <a:t>17</a:t>
            </a:fld>
            <a:endParaRPr lang="en-US" sz="1200" dirty="0"/>
          </a:p>
        </p:txBody>
      </p:sp>
      <p:sp>
        <p:nvSpPr>
          <p:cNvPr id="235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7F96E4E-E38A-4A3B-A41B-6E81EFE203FB}" type="slidenum">
              <a:rPr lang="en-US" sz="1200"/>
              <a:pPr algn="r"/>
              <a:t>19</a:t>
            </a:fld>
            <a:endParaRPr lang="en-US" sz="1200" dirty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7F96E4E-E38A-4A3B-A41B-6E81EFE203FB}" type="slidenum">
              <a:rPr lang="en-US" sz="1200"/>
              <a:pPr algn="r"/>
              <a:t>20</a:t>
            </a:fld>
            <a:endParaRPr lang="en-US" sz="1200" dirty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3962400" y="8839200"/>
            <a:ext cx="3048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E7F96E4E-E38A-4A3B-A41B-6E81EFE203FB}" type="slidenum">
              <a:rPr lang="en-US" sz="1200"/>
              <a:pPr algn="r"/>
              <a:t>21</a:t>
            </a:fld>
            <a:endParaRPr lang="en-US" sz="1200" dirty="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765916E-F15B-4A33-9F18-810DEE43803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05D1AB1-E97F-4AFC-A348-5ABDC998A5E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38675" cy="3479800"/>
          </a:xfrm>
          <a:solidFill>
            <a:srgbClr val="FFFFFF"/>
          </a:solidFill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06900"/>
            <a:ext cx="5594350" cy="4176713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2985" tIns="46493" rIns="92985" bIns="46493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34433B-1F07-43DA-843C-B346252552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9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ECA966-93FC-4708-97D1-AE937B939E05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19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ECA966-93FC-4708-97D1-AE937B939E05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3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6913"/>
            <a:ext cx="4656138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702948" y="4422459"/>
            <a:ext cx="5617206" cy="4188775"/>
          </a:xfrm>
          <a:prstGeom prst="rect">
            <a:avLst/>
          </a:prstGeom>
          <a:noFill/>
          <a:ln>
            <a:noFill/>
          </a:ln>
        </p:spPr>
        <p:txBody>
          <a:bodyPr wrap="square" lIns="92750" tIns="46350" rIns="92750" bIns="46350" anchor="t" anchorCtr="0">
            <a:noAutofit/>
          </a:bodyPr>
          <a:lstStyle/>
          <a:p>
            <a:pPr marL="0" marR="0" lvl="0" indent="-19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Times New Roman"/>
              <a:buNone/>
            </a:pPr>
            <a:endParaRPr sz="12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Shape 69"/>
          <p:cNvSpPr txBox="1"/>
          <p:nvPr/>
        </p:nvSpPr>
        <p:spPr>
          <a:xfrm>
            <a:off x="3977530" y="8841738"/>
            <a:ext cx="3043980" cy="465772"/>
          </a:xfrm>
          <a:prstGeom prst="rect">
            <a:avLst/>
          </a:prstGeom>
          <a:noFill/>
          <a:ln>
            <a:noFill/>
          </a:ln>
        </p:spPr>
        <p:txBody>
          <a:bodyPr wrap="square" lIns="92750" tIns="46350" rIns="92750" bIns="46350" anchor="b" anchorCtr="0">
            <a:noAutofit/>
          </a:bodyPr>
          <a:lstStyle/>
          <a:p>
            <a:pPr marL="0" marR="0" lvl="0" indent="-1746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Calibri"/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82769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ECA966-93FC-4708-97D1-AE937B939E05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37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8ECA966-93FC-4708-97D1-AE937B939E05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98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7DC6DA-1139-4776-81D1-D592ABF995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72DFE4-9EFA-4368-9B63-696F0666FC7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500A69-E0AE-476F-8A34-BA0BB74322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F3C08-84B4-46D6-9EC5-3A1B02FB87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0506EA-1761-469E-BFA2-08BE18A559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8089B5-247B-4AB3-BAA2-DD7769E644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029C38-9346-4BD7-B82F-4410935451F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47A357-D280-49A7-8B88-AD5304A6CA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2F447B-36B4-4598-8266-D887465D83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9565B-3C8D-4D70-98D8-C88D8C69564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0BA8BC-3EF8-462A-8DF0-CA279BB615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76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D3E12B45-0AD5-443C-94B0-8FBD1F1862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1849438"/>
          </a:xfrm>
          <a:noFill/>
        </p:spPr>
        <p:txBody>
          <a:bodyPr/>
          <a:lstStyle/>
          <a:p>
            <a:pPr eaLnBrk="1" hangingPunct="1"/>
            <a:r>
              <a:rPr lang="en-US" sz="4000" b="1" dirty="0">
                <a:solidFill>
                  <a:schemeClr val="tx1"/>
                </a:solidFill>
                <a:latin typeface="Calibri" pitchFamily="34" charset="0"/>
                <a:cs typeface="Arial" charset="0"/>
              </a:rPr>
              <a:t>Workflow: </a:t>
            </a:r>
            <a:r>
              <a:rPr lang="en-US" sz="4000" b="1" dirty="0">
                <a:latin typeface="Calibri" pitchFamily="34" charset="0"/>
                <a:cs typeface="Arial" charset="0"/>
              </a:rPr>
              <a:t>Transient (Coupled) Models</a:t>
            </a:r>
            <a:endParaRPr lang="en-US" sz="4000" b="1" dirty="0">
              <a:solidFill>
                <a:schemeClr val="tx1"/>
              </a:solidFill>
              <a:latin typeface="Calibri" pitchFamily="34" charset="0"/>
              <a:cs typeface="Arial" charset="0"/>
            </a:endParaRPr>
          </a:p>
        </p:txBody>
      </p:sp>
      <p:pic>
        <p:nvPicPr>
          <p:cNvPr id="2051" name="Picture 5" descr="USGSid_whit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96138" y="6021388"/>
            <a:ext cx="1606550" cy="62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Freeform 77"/>
          <p:cNvSpPr>
            <a:spLocks/>
          </p:cNvSpPr>
          <p:nvPr/>
        </p:nvSpPr>
        <p:spPr bwMode="auto">
          <a:xfrm>
            <a:off x="1266825" y="2262188"/>
            <a:ext cx="6883400" cy="461962"/>
          </a:xfrm>
          <a:custGeom>
            <a:avLst/>
            <a:gdLst>
              <a:gd name="T0" fmla="*/ 907876035 w 4603"/>
              <a:gd name="T1" fmla="*/ 780626 h 1383"/>
              <a:gd name="T2" fmla="*/ 0 w 4603"/>
              <a:gd name="T3" fmla="*/ 7916819 h 1383"/>
              <a:gd name="T4" fmla="*/ 1487038455 w 4603"/>
              <a:gd name="T5" fmla="*/ 14160822 h 1383"/>
              <a:gd name="T6" fmla="*/ 2147483647 w 4603"/>
              <a:gd name="T7" fmla="*/ 14383954 h 1383"/>
              <a:gd name="T8" fmla="*/ 2147483647 w 4603"/>
              <a:gd name="T9" fmla="*/ 16837061 h 1383"/>
              <a:gd name="T10" fmla="*/ 2147483647 w 4603"/>
              <a:gd name="T11" fmla="*/ 21520145 h 1383"/>
              <a:gd name="T12" fmla="*/ 2147483647 w 4603"/>
              <a:gd name="T13" fmla="*/ 17282990 h 1383"/>
              <a:gd name="T14" fmla="*/ 2147483647 w 4603"/>
              <a:gd name="T15" fmla="*/ 16948627 h 1383"/>
              <a:gd name="T16" fmla="*/ 2147483647 w 4603"/>
              <a:gd name="T17" fmla="*/ 16837061 h 1383"/>
              <a:gd name="T18" fmla="*/ 2147483647 w 4603"/>
              <a:gd name="T19" fmla="*/ 16948627 h 1383"/>
              <a:gd name="T20" fmla="*/ 2147483647 w 4603"/>
              <a:gd name="T21" fmla="*/ 16613930 h 1383"/>
              <a:gd name="T22" fmla="*/ 2147483647 w 4603"/>
              <a:gd name="T23" fmla="*/ 16168001 h 1383"/>
              <a:gd name="T24" fmla="*/ 2147483647 w 4603"/>
              <a:gd name="T25" fmla="*/ 16502698 h 1383"/>
              <a:gd name="T26" fmla="*/ 2147483647 w 4603"/>
              <a:gd name="T27" fmla="*/ 16279567 h 1383"/>
              <a:gd name="T28" fmla="*/ 2147483647 w 4603"/>
              <a:gd name="T29" fmla="*/ 14272388 h 1383"/>
              <a:gd name="T30" fmla="*/ 2147483647 w 4603"/>
              <a:gd name="T31" fmla="*/ 11707715 h 1383"/>
              <a:gd name="T32" fmla="*/ 2147483647 w 4603"/>
              <a:gd name="T33" fmla="*/ 11038989 h 1383"/>
              <a:gd name="T34" fmla="*/ 2147483647 w 4603"/>
              <a:gd name="T35" fmla="*/ 9366170 h 1383"/>
              <a:gd name="T36" fmla="*/ 2147483647 w 4603"/>
              <a:gd name="T37" fmla="*/ 7916819 h 1383"/>
              <a:gd name="T38" fmla="*/ 2147483647 w 4603"/>
              <a:gd name="T39" fmla="*/ 6355569 h 1383"/>
              <a:gd name="T40" fmla="*/ 2147483647 w 4603"/>
              <a:gd name="T41" fmla="*/ 5240579 h 1383"/>
              <a:gd name="T42" fmla="*/ 2147483647 w 4603"/>
              <a:gd name="T43" fmla="*/ 3679663 h 1383"/>
              <a:gd name="T44" fmla="*/ 2147483647 w 4603"/>
              <a:gd name="T45" fmla="*/ 3233734 h 1383"/>
              <a:gd name="T46" fmla="*/ 2147483647 w 4603"/>
              <a:gd name="T47" fmla="*/ 2007180 h 1383"/>
              <a:gd name="T48" fmla="*/ 2147483647 w 4603"/>
              <a:gd name="T49" fmla="*/ 2787472 h 1383"/>
              <a:gd name="T50" fmla="*/ 2147483647 w 4603"/>
              <a:gd name="T51" fmla="*/ 4014025 h 1383"/>
              <a:gd name="T52" fmla="*/ 2147483647 w 4603"/>
              <a:gd name="T53" fmla="*/ 4906216 h 1383"/>
              <a:gd name="T54" fmla="*/ 2147483647 w 4603"/>
              <a:gd name="T55" fmla="*/ 5129014 h 1383"/>
              <a:gd name="T56" fmla="*/ 2147483647 w 4603"/>
              <a:gd name="T57" fmla="*/ 4794651 h 1383"/>
              <a:gd name="T58" fmla="*/ 2147483647 w 4603"/>
              <a:gd name="T59" fmla="*/ 3568097 h 1383"/>
              <a:gd name="T60" fmla="*/ 2147483647 w 4603"/>
              <a:gd name="T61" fmla="*/ 2676239 h 1383"/>
              <a:gd name="T62" fmla="*/ 2147483647 w 4603"/>
              <a:gd name="T63" fmla="*/ 2229977 h 1383"/>
              <a:gd name="T64" fmla="*/ 2147483647 w 4603"/>
              <a:gd name="T65" fmla="*/ 2453108 h 1383"/>
              <a:gd name="T66" fmla="*/ 2147483647 w 4603"/>
              <a:gd name="T67" fmla="*/ 1895614 h 1383"/>
              <a:gd name="T68" fmla="*/ 2147483647 w 4603"/>
              <a:gd name="T69" fmla="*/ 1560917 h 1383"/>
              <a:gd name="T70" fmla="*/ 2147483647 w 4603"/>
              <a:gd name="T71" fmla="*/ 1114988 h 1383"/>
              <a:gd name="T72" fmla="*/ 2147483647 w 4603"/>
              <a:gd name="T73" fmla="*/ 1226554 h 1383"/>
              <a:gd name="T74" fmla="*/ 2147483647 w 4603"/>
              <a:gd name="T75" fmla="*/ 780626 h 1383"/>
              <a:gd name="T76" fmla="*/ 2147483647 w 4603"/>
              <a:gd name="T77" fmla="*/ 669060 h 1383"/>
              <a:gd name="T78" fmla="*/ 1952157881 w 4603"/>
              <a:gd name="T79" fmla="*/ 0 h 1383"/>
              <a:gd name="T80" fmla="*/ 1203048603 w 4603"/>
              <a:gd name="T81" fmla="*/ 111566 h 1383"/>
              <a:gd name="T82" fmla="*/ 822903541 w 4603"/>
              <a:gd name="T83" fmla="*/ 1114988 h 138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4603"/>
              <a:gd name="T127" fmla="*/ 0 h 1383"/>
              <a:gd name="T128" fmla="*/ 4603 w 4603"/>
              <a:gd name="T129" fmla="*/ 1383 h 1383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4603" h="1383">
                <a:moveTo>
                  <a:pt x="406" y="52"/>
                </a:moveTo>
                <a:lnTo>
                  <a:pt x="0" y="510"/>
                </a:lnTo>
                <a:lnTo>
                  <a:pt x="665" y="911"/>
                </a:lnTo>
                <a:lnTo>
                  <a:pt x="1336" y="921"/>
                </a:lnTo>
                <a:lnTo>
                  <a:pt x="1609" y="1081"/>
                </a:lnTo>
                <a:lnTo>
                  <a:pt x="2228" y="1383"/>
                </a:lnTo>
                <a:lnTo>
                  <a:pt x="2658" y="1109"/>
                </a:lnTo>
                <a:lnTo>
                  <a:pt x="3064" y="1091"/>
                </a:lnTo>
                <a:lnTo>
                  <a:pt x="3352" y="1081"/>
                </a:lnTo>
                <a:lnTo>
                  <a:pt x="3465" y="1091"/>
                </a:lnTo>
                <a:lnTo>
                  <a:pt x="3654" y="1067"/>
                </a:lnTo>
                <a:lnTo>
                  <a:pt x="3791" y="1039"/>
                </a:lnTo>
                <a:lnTo>
                  <a:pt x="4150" y="1062"/>
                </a:lnTo>
                <a:lnTo>
                  <a:pt x="4485" y="1043"/>
                </a:lnTo>
                <a:lnTo>
                  <a:pt x="4409" y="916"/>
                </a:lnTo>
                <a:lnTo>
                  <a:pt x="4532" y="755"/>
                </a:lnTo>
                <a:lnTo>
                  <a:pt x="4603" y="708"/>
                </a:lnTo>
                <a:lnTo>
                  <a:pt x="4593" y="604"/>
                </a:lnTo>
                <a:lnTo>
                  <a:pt x="4461" y="510"/>
                </a:lnTo>
                <a:lnTo>
                  <a:pt x="4395" y="406"/>
                </a:lnTo>
                <a:lnTo>
                  <a:pt x="4414" y="335"/>
                </a:lnTo>
                <a:lnTo>
                  <a:pt x="4518" y="236"/>
                </a:lnTo>
                <a:lnTo>
                  <a:pt x="4598" y="208"/>
                </a:lnTo>
                <a:lnTo>
                  <a:pt x="4584" y="127"/>
                </a:lnTo>
                <a:lnTo>
                  <a:pt x="4154" y="179"/>
                </a:lnTo>
                <a:lnTo>
                  <a:pt x="4027" y="255"/>
                </a:lnTo>
                <a:lnTo>
                  <a:pt x="3777" y="316"/>
                </a:lnTo>
                <a:lnTo>
                  <a:pt x="3677" y="330"/>
                </a:lnTo>
                <a:lnTo>
                  <a:pt x="3621" y="307"/>
                </a:lnTo>
                <a:lnTo>
                  <a:pt x="3673" y="227"/>
                </a:lnTo>
                <a:lnTo>
                  <a:pt x="3569" y="170"/>
                </a:lnTo>
                <a:lnTo>
                  <a:pt x="3451" y="146"/>
                </a:lnTo>
                <a:lnTo>
                  <a:pt x="3389" y="156"/>
                </a:lnTo>
                <a:lnTo>
                  <a:pt x="3328" y="123"/>
                </a:lnTo>
                <a:lnTo>
                  <a:pt x="3248" y="99"/>
                </a:lnTo>
                <a:lnTo>
                  <a:pt x="3078" y="71"/>
                </a:lnTo>
                <a:lnTo>
                  <a:pt x="2832" y="80"/>
                </a:lnTo>
                <a:lnTo>
                  <a:pt x="2308" y="52"/>
                </a:lnTo>
                <a:lnTo>
                  <a:pt x="1756" y="42"/>
                </a:lnTo>
                <a:lnTo>
                  <a:pt x="873" y="0"/>
                </a:lnTo>
                <a:lnTo>
                  <a:pt x="538" y="5"/>
                </a:lnTo>
                <a:lnTo>
                  <a:pt x="368" y="71"/>
                </a:lnTo>
              </a:path>
            </a:pathLst>
          </a:custGeom>
          <a:solidFill>
            <a:schemeClr val="tx1"/>
          </a:solidFill>
          <a:ln w="38100">
            <a:noFill/>
            <a:round/>
            <a:headEnd/>
            <a:tailEnd/>
          </a:ln>
        </p:spPr>
        <p:txBody>
          <a:bodyPr>
            <a:spAutoFit/>
          </a:bodyPr>
          <a:lstStyle/>
          <a:p>
            <a:endParaRPr lang="en-US" dirty="0"/>
          </a:p>
        </p:txBody>
      </p:sp>
      <p:pic>
        <p:nvPicPr>
          <p:cNvPr id="379979" name="Picture 75" descr="us_trans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525" y="2076450"/>
            <a:ext cx="8139113" cy="3175000"/>
          </a:xfrm>
          <a:prstGeom prst="rect">
            <a:avLst/>
          </a:prstGeom>
          <a:noFill/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</p:pic>
      <p:sp>
        <p:nvSpPr>
          <p:cNvPr id="2054" name="Text Box 36"/>
          <p:cNvSpPr txBox="1">
            <a:spLocks noChangeArrowheads="1"/>
          </p:cNvSpPr>
          <p:nvPr/>
        </p:nvSpPr>
        <p:spPr bwMode="auto">
          <a:xfrm>
            <a:off x="7218363" y="3721100"/>
            <a:ext cx="466725" cy="2762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Flint</a:t>
            </a:r>
          </a:p>
        </p:txBody>
      </p:sp>
      <p:sp>
        <p:nvSpPr>
          <p:cNvPr id="2055" name="Text Box 43"/>
          <p:cNvSpPr txBox="1">
            <a:spLocks noChangeArrowheads="1"/>
          </p:cNvSpPr>
          <p:nvPr/>
        </p:nvSpPr>
        <p:spPr bwMode="auto">
          <a:xfrm>
            <a:off x="4086225" y="2332038"/>
            <a:ext cx="1044575" cy="277812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Starkweather</a:t>
            </a:r>
          </a:p>
        </p:txBody>
      </p:sp>
      <p:sp>
        <p:nvSpPr>
          <p:cNvPr id="2056" name="Text Box 44"/>
          <p:cNvSpPr txBox="1">
            <a:spLocks noChangeArrowheads="1"/>
          </p:cNvSpPr>
          <p:nvPr/>
        </p:nvSpPr>
        <p:spPr bwMode="auto">
          <a:xfrm>
            <a:off x="5343525" y="2940050"/>
            <a:ext cx="512763" cy="2778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Clear</a:t>
            </a:r>
          </a:p>
        </p:txBody>
      </p:sp>
      <p:sp>
        <p:nvSpPr>
          <p:cNvPr id="2057" name="Text Box 45"/>
          <p:cNvSpPr txBox="1">
            <a:spLocks noChangeArrowheads="1"/>
          </p:cNvSpPr>
          <p:nvPr/>
        </p:nvSpPr>
        <p:spPr bwMode="auto">
          <a:xfrm>
            <a:off x="5826125" y="2647950"/>
            <a:ext cx="896938" cy="2778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Black Earth</a:t>
            </a:r>
          </a:p>
        </p:txBody>
      </p:sp>
      <p:sp>
        <p:nvSpPr>
          <p:cNvPr id="2058" name="Text Box 46"/>
          <p:cNvSpPr txBox="1">
            <a:spLocks noChangeArrowheads="1"/>
          </p:cNvSpPr>
          <p:nvPr/>
        </p:nvSpPr>
        <p:spPr bwMode="auto">
          <a:xfrm>
            <a:off x="6962775" y="2701925"/>
            <a:ext cx="590550" cy="2762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Spring</a:t>
            </a:r>
          </a:p>
        </p:txBody>
      </p:sp>
      <p:sp>
        <p:nvSpPr>
          <p:cNvPr id="2059" name="Text Box 47"/>
          <p:cNvSpPr txBox="1">
            <a:spLocks noChangeArrowheads="1"/>
          </p:cNvSpPr>
          <p:nvPr/>
        </p:nvSpPr>
        <p:spPr bwMode="auto">
          <a:xfrm rot="-2747497">
            <a:off x="7293769" y="2999581"/>
            <a:ext cx="915988" cy="2762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Pomperaug</a:t>
            </a:r>
          </a:p>
        </p:txBody>
      </p:sp>
      <p:sp>
        <p:nvSpPr>
          <p:cNvPr id="2060" name="Text Box 48"/>
          <p:cNvSpPr txBox="1">
            <a:spLocks noChangeArrowheads="1"/>
          </p:cNvSpPr>
          <p:nvPr/>
        </p:nvSpPr>
        <p:spPr bwMode="auto">
          <a:xfrm rot="-1485264">
            <a:off x="7602538" y="2343150"/>
            <a:ext cx="776287" cy="277813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Cathance</a:t>
            </a:r>
          </a:p>
        </p:txBody>
      </p:sp>
      <p:sp>
        <p:nvSpPr>
          <p:cNvPr id="2061" name="Text Box 78"/>
          <p:cNvSpPr txBox="1">
            <a:spLocks noChangeArrowheads="1"/>
          </p:cNvSpPr>
          <p:nvPr/>
        </p:nvSpPr>
        <p:spPr bwMode="auto">
          <a:xfrm>
            <a:off x="5718175" y="2374900"/>
            <a:ext cx="849313" cy="276225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Calibri" pitchFamily="34" charset="0"/>
              </a:rPr>
              <a:t>Trout Lake</a:t>
            </a:r>
          </a:p>
        </p:txBody>
      </p:sp>
      <p:sp>
        <p:nvSpPr>
          <p:cNvPr id="2062" name="Text Box 25"/>
          <p:cNvSpPr txBox="1">
            <a:spLocks noChangeArrowheads="1"/>
          </p:cNvSpPr>
          <p:nvPr/>
        </p:nvSpPr>
        <p:spPr bwMode="auto">
          <a:xfrm>
            <a:off x="360363" y="5037138"/>
            <a:ext cx="8548687" cy="169277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1200" b="1" dirty="0">
              <a:solidFill>
                <a:schemeClr val="tx2"/>
              </a:solidFill>
              <a:latin typeface="Calibri" pitchFamily="34" charset="0"/>
              <a:cs typeface="Arial" charset="0"/>
            </a:endParaRPr>
          </a:p>
          <a:p>
            <a:r>
              <a:rPr lang="en-US" sz="1200" b="1" dirty="0">
                <a:latin typeface="Calibri" pitchFamily="34" charset="0"/>
              </a:rPr>
              <a:t>Modified from MODFLOW and More 2015 talk “Beyond Groundwater: Calibration and Uncertainty Analysis for Large Transient Coupled Models”</a:t>
            </a:r>
          </a:p>
          <a:p>
            <a:endParaRPr lang="en-US" sz="1200" b="1" dirty="0">
              <a:latin typeface="Calibri" pitchFamily="34" charset="0"/>
            </a:endParaRPr>
          </a:p>
          <a:p>
            <a:r>
              <a:rPr lang="en-US" sz="1200" b="1" dirty="0">
                <a:latin typeface="Calibri" pitchFamily="34" charset="0"/>
              </a:rPr>
              <a:t>Randall J. Hunt</a:t>
            </a:r>
            <a:r>
              <a:rPr lang="en-US" sz="1200" b="1" baseline="30000" dirty="0">
                <a:latin typeface="Calibri" pitchFamily="34" charset="0"/>
              </a:rPr>
              <a:t>1</a:t>
            </a:r>
            <a:r>
              <a:rPr lang="en-US" sz="1200" b="1" dirty="0">
                <a:latin typeface="Calibri" pitchFamily="34" charset="0"/>
              </a:rPr>
              <a:t>, Marco D’Oria</a:t>
            </a:r>
            <a:r>
              <a:rPr lang="en-US" sz="1200" b="1" baseline="30000" dirty="0">
                <a:latin typeface="Calibri" pitchFamily="34" charset="0"/>
              </a:rPr>
              <a:t>2</a:t>
            </a:r>
            <a:r>
              <a:rPr lang="en-US" sz="1200" b="1" dirty="0">
                <a:latin typeface="Calibri" pitchFamily="34" charset="0"/>
              </a:rPr>
              <a:t>, Stephen M. Westenbroek</a:t>
            </a:r>
            <a:r>
              <a:rPr lang="en-US" sz="1200" b="1" baseline="30000" dirty="0">
                <a:latin typeface="Calibri" pitchFamily="34" charset="0"/>
              </a:rPr>
              <a:t>1</a:t>
            </a:r>
            <a:r>
              <a:rPr lang="en-US" sz="1200" b="1" dirty="0">
                <a:latin typeface="Calibri" pitchFamily="34" charset="0"/>
              </a:rPr>
              <a:t>, John Doherty</a:t>
            </a:r>
            <a:r>
              <a:rPr lang="en-US" sz="1200" b="1" baseline="30000" dirty="0">
                <a:latin typeface="Calibri" pitchFamily="34" charset="0"/>
              </a:rPr>
              <a:t>3</a:t>
            </a:r>
            <a:br>
              <a:rPr lang="en-US" sz="1200" b="1" baseline="30000" dirty="0">
                <a:latin typeface="Calibri" pitchFamily="34" charset="0"/>
              </a:rPr>
            </a:br>
            <a:endParaRPr lang="en-US" sz="1200" b="1" baseline="30000" dirty="0">
              <a:latin typeface="Calibri" pitchFamily="34" charset="0"/>
            </a:endParaRPr>
          </a:p>
          <a:p>
            <a:r>
              <a:rPr lang="en-US" sz="1200" b="1" baseline="30000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1</a:t>
            </a:r>
            <a:r>
              <a:rPr lang="en-US" sz="1200" i="1" dirty="0">
                <a:latin typeface="Arial" charset="0"/>
              </a:rPr>
              <a:t>US</a:t>
            </a:r>
            <a:r>
              <a:rPr lang="en-US" sz="1200" b="1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 </a:t>
            </a:r>
            <a:r>
              <a:rPr lang="en-US" sz="1200" i="1" dirty="0">
                <a:latin typeface="Arial" charset="0"/>
              </a:rPr>
              <a:t>Geological Survey, Wisconsin Water Science Center</a:t>
            </a:r>
          </a:p>
          <a:p>
            <a:r>
              <a:rPr lang="en-US" sz="1200" b="1" baseline="30000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2</a:t>
            </a:r>
            <a:r>
              <a:rPr lang="it-IT" sz="1200" i="1" dirty="0">
                <a:latin typeface="Arial" charset="0"/>
              </a:rPr>
              <a:t>Università degli Studi di Parma</a:t>
            </a:r>
            <a:endParaRPr lang="en-US" sz="1200" b="1" baseline="30000" dirty="0">
              <a:solidFill>
                <a:schemeClr val="tx2"/>
              </a:solidFill>
              <a:latin typeface="Calibri" pitchFamily="34" charset="0"/>
              <a:cs typeface="Arial" charset="0"/>
            </a:endParaRPr>
          </a:p>
          <a:p>
            <a:r>
              <a:rPr lang="en-US" sz="1200" b="1" baseline="30000" dirty="0">
                <a:solidFill>
                  <a:schemeClr val="tx2"/>
                </a:solidFill>
                <a:latin typeface="Calibri" pitchFamily="34" charset="0"/>
                <a:cs typeface="Arial" charset="0"/>
              </a:rPr>
              <a:t>3</a:t>
            </a:r>
            <a:r>
              <a:rPr lang="en-US" sz="1200" i="1" dirty="0">
                <a:latin typeface="Arial" charset="0"/>
              </a:rPr>
              <a:t>Watermark Numerical Computing</a:t>
            </a:r>
            <a:endParaRPr lang="en-US" sz="1200" b="1" dirty="0">
              <a:solidFill>
                <a:schemeClr val="tx2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2063" name="Oval 31"/>
          <p:cNvSpPr>
            <a:spLocks noChangeArrowheads="1"/>
          </p:cNvSpPr>
          <p:nvPr/>
        </p:nvSpPr>
        <p:spPr bwMode="auto">
          <a:xfrm>
            <a:off x="5262563" y="2125663"/>
            <a:ext cx="1647825" cy="903287"/>
          </a:xfrm>
          <a:prstGeom prst="ellipse">
            <a:avLst/>
          </a:prstGeom>
          <a:noFill/>
          <a:ln w="50800" algn="ctr">
            <a:solidFill>
              <a:srgbClr val="FF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383977" y="182641"/>
            <a:ext cx="8686798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-57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Arial"/>
              <a:buNone/>
            </a:pPr>
            <a:r>
              <a:rPr lang="en-US" sz="3000" b="1" dirty="0">
                <a:latin typeface="Arial Narrow"/>
                <a:ea typeface="Arial Narrow"/>
                <a:cs typeface="Arial Narrow"/>
                <a:sym typeface="Arial Narrow"/>
              </a:rPr>
              <a:t>One good workflow: calibrate ss first, then transient</a:t>
            </a:r>
            <a:endParaRPr lang="en-US" sz="3000" b="1" i="0" u="none" strike="noStrike" cap="none" dirty="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91" name="Text Box 6">
            <a:extLst>
              <a:ext uri="{FF2B5EF4-FFF2-40B4-BE49-F238E27FC236}">
                <a16:creationId xmlns:a16="http://schemas.microsoft.com/office/drawing/2014/main" id="{416E742D-52F5-7E4C-8DB5-D1E626BE7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485" y="1153887"/>
            <a:ext cx="8058565" cy="5786199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itchFamily="34" charset="0"/>
              </a:rPr>
              <a:t>Steady state models run faster , more parameters can be estimated for same time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itchFamily="34" charset="0"/>
              </a:rPr>
              <a:t>For transient models, changing storage can have similar effects as changing K.  Decoupling estimation breaks the correlation.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itchFamily="34" charset="0"/>
              </a:rPr>
              <a:t>Steady state models do not have storage parameters, so stronger signal for information transfer from observations to K parameters</a:t>
            </a:r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itchFamily="34" charset="0"/>
              </a:rPr>
              <a:t>In turn, transient model calibration can focus on storage, not K (=fewer parameters)</a:t>
            </a:r>
          </a:p>
          <a:p>
            <a:pPr>
              <a:spcBef>
                <a:spcPct val="50000"/>
              </a:spcBef>
            </a:pPr>
            <a:br>
              <a:rPr lang="en-US" sz="1600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Or put another way: </a:t>
            </a:r>
          </a:p>
          <a:p>
            <a:pPr>
              <a:spcBef>
                <a:spcPct val="50000"/>
              </a:spcBef>
            </a:pPr>
            <a:r>
              <a:rPr lang="en-US" i="1" dirty="0">
                <a:latin typeface="Calibri" pitchFamily="34" charset="0"/>
              </a:rPr>
              <a:t>If K was optimal for the ss model any changes to K during transient calibration will degrade ss calibration. If we can get an acceptable calibration for the transient model using only storage we can preserve the steady state calibration optimality</a:t>
            </a:r>
          </a:p>
          <a:p>
            <a:pPr>
              <a:spcBef>
                <a:spcPct val="50000"/>
              </a:spcBef>
            </a:pPr>
            <a:endParaRPr lang="en-US" sz="16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8271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34425" cy="1143000"/>
          </a:xfrm>
        </p:spPr>
        <p:txBody>
          <a:bodyPr/>
          <a:lstStyle/>
          <a:p>
            <a:r>
              <a:rPr lang="en-US" dirty="0">
                <a:latin typeface="Calibri" pitchFamily="34" charset="0"/>
              </a:rPr>
              <a:t>Increasing the </a:t>
            </a:r>
            <a:r>
              <a:rPr lang="en-US" i="1" dirty="0">
                <a:solidFill>
                  <a:schemeClr val="tx1"/>
                </a:solidFill>
                <a:latin typeface="Calibri" pitchFamily="34" charset="0"/>
              </a:rPr>
              <a:t>signal-to-noise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12863"/>
            <a:ext cx="4432300" cy="4924425"/>
          </a:xfrm>
        </p:spPr>
        <p:txBody>
          <a:bodyPr/>
          <a:lstStyle/>
          <a:p>
            <a:pPr marL="514350" indent="-514350">
              <a:buFont typeface="Times New Roman" pitchFamily="18" charset="0"/>
              <a:buAutoNum type="arabicPeriod"/>
            </a:pPr>
            <a:r>
              <a:rPr lang="en-US" dirty="0">
                <a:latin typeface="Calibri" pitchFamily="34" charset="0"/>
              </a:rPr>
              <a:t>Time series processing of observations and model outputs           </a:t>
            </a:r>
            <a:r>
              <a:rPr lang="en-US" sz="2400" dirty="0">
                <a:latin typeface="Calibri" pitchFamily="34" charset="0"/>
              </a:rPr>
              <a:t>(e.g., TSPROC Westenbroek et al. 2012)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dirty="0">
                <a:latin typeface="Calibri" pitchFamily="34" charset="0"/>
              </a:rPr>
              <a:t>Identifiability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dirty="0">
                <a:latin typeface="Calibri" pitchFamily="34" charset="0"/>
              </a:rPr>
              <a:t>Superobservations</a:t>
            </a:r>
          </a:p>
        </p:txBody>
      </p:sp>
      <p:pic>
        <p:nvPicPr>
          <p:cNvPr id="7172" name="Picture 3" descr="tsproc.tif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163" y="1077913"/>
            <a:ext cx="4416425" cy="572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34425" cy="1143000"/>
          </a:xfrm>
        </p:spPr>
        <p:txBody>
          <a:bodyPr/>
          <a:lstStyle/>
          <a:p>
            <a:r>
              <a:rPr lang="en-US" dirty="0">
                <a:latin typeface="Calibri" pitchFamily="34" charset="0"/>
              </a:rPr>
              <a:t>Increasing the </a:t>
            </a:r>
            <a:r>
              <a:rPr lang="en-US" i="1" dirty="0">
                <a:solidFill>
                  <a:schemeClr val="tx1"/>
                </a:solidFill>
                <a:latin typeface="Calibri" pitchFamily="34" charset="0"/>
              </a:rPr>
              <a:t>signal-to-noise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983" y="1312863"/>
            <a:ext cx="4602163" cy="492442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Calibri" pitchFamily="34" charset="0"/>
              </a:rPr>
              <a:t>TSPROC (</a:t>
            </a:r>
            <a:r>
              <a:rPr lang="en-US" sz="2400" dirty="0" err="1">
                <a:latin typeface="Calibri" pitchFamily="34" charset="0"/>
              </a:rPr>
              <a:t>Westenbroek</a:t>
            </a:r>
            <a:r>
              <a:rPr lang="en-US" sz="2400" dirty="0">
                <a:latin typeface="Calibri" pitchFamily="34" charset="0"/>
              </a:rPr>
              <a:t> et al. 2012)</a:t>
            </a:r>
            <a:br>
              <a:rPr lang="en-US" sz="2400" dirty="0">
                <a:latin typeface="Calibri" pitchFamily="34" charset="0"/>
              </a:rPr>
            </a:br>
            <a:endParaRPr lang="en-US" sz="2400" dirty="0">
              <a:latin typeface="Calibri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itchFamily="34" charset="0"/>
              </a:rPr>
              <a:t>Port of Doherty’s Time Series processor</a:t>
            </a:r>
          </a:p>
          <a:p>
            <a:pPr marL="0" indent="0"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itchFamily="34" charset="0"/>
              </a:rPr>
              <a:t>Fast (</a:t>
            </a:r>
            <a:r>
              <a:rPr lang="en-US" sz="1800" dirty="0" err="1">
                <a:latin typeface="Calibri" pitchFamily="34" charset="0"/>
              </a:rPr>
              <a:t>fortran</a:t>
            </a:r>
            <a:r>
              <a:rPr lang="en-US" sz="1800" dirty="0">
                <a:latin typeface="Calibri" pitchFamily="34" charset="0"/>
              </a:rPr>
              <a:t>)</a:t>
            </a:r>
          </a:p>
          <a:p>
            <a:pPr marL="0" indent="0"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itchFamily="34" charset="0"/>
              </a:rPr>
              <a:t>Two modes: </a:t>
            </a:r>
          </a:p>
          <a:p>
            <a:pPr>
              <a:buAutoNum type="arabicParenR"/>
            </a:pPr>
            <a:r>
              <a:rPr lang="en-US" sz="1800" dirty="0">
                <a:latin typeface="Calibri" pitchFamily="34" charset="0"/>
              </a:rPr>
              <a:t>Create PEST observations/files</a:t>
            </a:r>
          </a:p>
          <a:p>
            <a:pPr>
              <a:buAutoNum type="arabicParenR"/>
            </a:pPr>
            <a:r>
              <a:rPr lang="en-US" sz="1800" dirty="0">
                <a:latin typeface="Calibri" pitchFamily="34" charset="0"/>
              </a:rPr>
              <a:t>Post-process model output</a:t>
            </a:r>
          </a:p>
          <a:p>
            <a:pPr marL="0" indent="0"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itchFamily="34" charset="0"/>
              </a:rPr>
              <a:t>Wide variety of processing – flow duration, temporal differencing, IHA, baseflow separation (low pass filter)</a:t>
            </a:r>
          </a:p>
          <a:p>
            <a:pPr marL="0" indent="0">
              <a:buNone/>
            </a:pPr>
            <a:endParaRPr lang="en-US" sz="1800" dirty="0">
              <a:latin typeface="Calibri" pitchFamily="34" charset="0"/>
            </a:endParaRPr>
          </a:p>
          <a:p>
            <a:pPr marL="0" indent="0">
              <a:buNone/>
            </a:pPr>
            <a:r>
              <a:rPr lang="en-US" sz="1800" dirty="0">
                <a:latin typeface="Calibri" pitchFamily="34" charset="0"/>
              </a:rPr>
              <a:t>IMPORTANT:  “Apples to Apples comparison”</a:t>
            </a:r>
          </a:p>
          <a:p>
            <a:pPr marL="0" indent="0">
              <a:buNone/>
            </a:pP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</p:txBody>
      </p:sp>
      <p:pic>
        <p:nvPicPr>
          <p:cNvPr id="7172" name="Picture 3" descr="tsproc.tif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163" y="1077913"/>
            <a:ext cx="4416425" cy="572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3424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9CA958-603B-C94C-BA10-765EE899F3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67752"/>
            <a:ext cx="8229600" cy="5522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B13D9D-545F-8042-A8B6-B0277421FC53}"/>
              </a:ext>
            </a:extLst>
          </p:cNvPr>
          <p:cNvSpPr txBox="1"/>
          <p:nvPr/>
        </p:nvSpPr>
        <p:spPr>
          <a:xfrm>
            <a:off x="7501180" y="170481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979071-CD5A-8F45-9D06-931D3F38E035}"/>
              </a:ext>
            </a:extLst>
          </p:cNvPr>
          <p:cNvSpPr txBox="1"/>
          <p:nvPr/>
        </p:nvSpPr>
        <p:spPr>
          <a:xfrm>
            <a:off x="4606871" y="2452016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C25B8D-7445-C54F-A52F-82B35D5CE788}"/>
              </a:ext>
            </a:extLst>
          </p:cNvPr>
          <p:cNvSpPr txBox="1"/>
          <p:nvPr/>
        </p:nvSpPr>
        <p:spPr>
          <a:xfrm>
            <a:off x="3165564" y="4321131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apple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B9B21-43A1-174F-9627-952E9ECB139A}"/>
              </a:ext>
            </a:extLst>
          </p:cNvPr>
          <p:cNvSpPr txBox="1"/>
          <p:nvPr/>
        </p:nvSpPr>
        <p:spPr>
          <a:xfrm>
            <a:off x="2584343" y="1131376"/>
            <a:ext cx="1394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103552348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B7384-8D32-E244-BDA9-FDBF2376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0500"/>
            <a:ext cx="7772400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step to transient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42681-93EF-C742-9A1A-A5FD541B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00753"/>
            <a:ext cx="7772400" cy="4114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 the observed data over time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gives you and idea of what the model is supposed to fit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 smoothed versions of the observations over time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This gives you an idea of what the model </a:t>
            </a:r>
          </a:p>
        </p:txBody>
      </p:sp>
    </p:spTree>
    <p:extLst>
      <p:ext uri="{BB962C8B-B14F-4D97-AF65-F5344CB8AC3E}">
        <p14:creationId xmlns:p14="http://schemas.microsoft.com/office/powerpoint/2010/main" val="281801970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734425" cy="1143000"/>
          </a:xfrm>
        </p:spPr>
        <p:txBody>
          <a:bodyPr/>
          <a:lstStyle/>
          <a:p>
            <a:r>
              <a:rPr lang="en-US" dirty="0">
                <a:latin typeface="Calibri" pitchFamily="34" charset="0"/>
              </a:rPr>
              <a:t>Increasing the </a:t>
            </a:r>
            <a:r>
              <a:rPr lang="en-US" i="1" dirty="0">
                <a:solidFill>
                  <a:schemeClr val="tx1"/>
                </a:solidFill>
                <a:latin typeface="Calibri" pitchFamily="34" charset="0"/>
              </a:rPr>
              <a:t>signal-to-noise ratio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91" y="1312863"/>
            <a:ext cx="4432300" cy="4924425"/>
          </a:xfrm>
        </p:spPr>
        <p:txBody>
          <a:bodyPr/>
          <a:lstStyle/>
          <a:p>
            <a:pPr marL="514350" indent="-514350">
              <a:buFont typeface="Times New Roman" pitchFamily="18" charset="0"/>
              <a:buAutoNum type="arabicPeriod"/>
            </a:pP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Calibri" pitchFamily="34" charset="0"/>
              </a:rPr>
              <a:t>Time series processing of observations and model outputs           </a:t>
            </a:r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Calibri" pitchFamily="34" charset="0"/>
              </a:rPr>
              <a:t>(e.g., TSPROC Westenbroek et al. 2012)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dirty="0">
                <a:latin typeface="Calibri" pitchFamily="34" charset="0"/>
              </a:rPr>
              <a:t>Identifiability</a:t>
            </a:r>
            <a:br>
              <a:rPr lang="en-US" dirty="0">
                <a:latin typeface="Calibri" pitchFamily="34" charset="0"/>
              </a:rPr>
            </a:br>
            <a:endParaRPr lang="en-US" dirty="0">
              <a:latin typeface="Calibri" pitchFamily="34" charset="0"/>
            </a:endParaRPr>
          </a:p>
          <a:p>
            <a:pPr marL="514350" indent="-514350">
              <a:buFont typeface="Times New Roman" pitchFamily="18" charset="0"/>
              <a:buAutoNum type="arabicPeriod"/>
            </a:pPr>
            <a:r>
              <a:rPr lang="en-US" dirty="0">
                <a:latin typeface="Calibri" pitchFamily="34" charset="0"/>
              </a:rPr>
              <a:t>Superobservations</a:t>
            </a:r>
          </a:p>
        </p:txBody>
      </p:sp>
      <p:pic>
        <p:nvPicPr>
          <p:cNvPr id="7172" name="Picture 3" descr="tsproc.tif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02163" y="1077913"/>
            <a:ext cx="4416425" cy="572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7655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2"/>
          <p:cNvSpPr>
            <a:spLocks noChangeAspect="1" noChangeArrowheads="1" noTextEdit="1"/>
          </p:cNvSpPr>
          <p:nvPr/>
        </p:nvSpPr>
        <p:spPr bwMode="auto">
          <a:xfrm>
            <a:off x="0" y="79375"/>
            <a:ext cx="9144000" cy="667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33338" y="112713"/>
            <a:ext cx="9069387" cy="6607175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74650" y="385763"/>
            <a:ext cx="8694738" cy="5646737"/>
          </a:xfrm>
          <a:prstGeom prst="rect">
            <a:avLst/>
          </a:prstGeom>
          <a:solidFill>
            <a:srgbClr val="C0C0C0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374650" y="4902200"/>
            <a:ext cx="86947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198" name="Line 6"/>
          <p:cNvSpPr>
            <a:spLocks noChangeShapeType="1"/>
          </p:cNvSpPr>
          <p:nvPr/>
        </p:nvSpPr>
        <p:spPr bwMode="auto">
          <a:xfrm>
            <a:off x="374650" y="3773488"/>
            <a:ext cx="86947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199" name="Line 7"/>
          <p:cNvSpPr>
            <a:spLocks noChangeShapeType="1"/>
          </p:cNvSpPr>
          <p:nvPr/>
        </p:nvSpPr>
        <p:spPr bwMode="auto">
          <a:xfrm>
            <a:off x="374650" y="2644775"/>
            <a:ext cx="86947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374650" y="1514475"/>
            <a:ext cx="86947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1" name="Line 9"/>
          <p:cNvSpPr>
            <a:spLocks noChangeShapeType="1"/>
          </p:cNvSpPr>
          <p:nvPr/>
        </p:nvSpPr>
        <p:spPr bwMode="auto">
          <a:xfrm>
            <a:off x="374650" y="385763"/>
            <a:ext cx="86947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374650" y="385763"/>
            <a:ext cx="8694738" cy="5646737"/>
          </a:xfrm>
          <a:prstGeom prst="rect">
            <a:avLst/>
          </a:prstGeom>
          <a:noFill/>
          <a:ln w="6350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3" name="Rectangle 11"/>
          <p:cNvSpPr>
            <a:spLocks noChangeArrowheads="1"/>
          </p:cNvSpPr>
          <p:nvPr/>
        </p:nvSpPr>
        <p:spPr bwMode="auto">
          <a:xfrm>
            <a:off x="422275" y="2847975"/>
            <a:ext cx="74613" cy="3184525"/>
          </a:xfrm>
          <a:prstGeom prst="rect">
            <a:avLst/>
          </a:prstGeom>
          <a:solidFill>
            <a:srgbClr val="00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4" name="Rectangle 12"/>
          <p:cNvSpPr>
            <a:spLocks noChangeArrowheads="1"/>
          </p:cNvSpPr>
          <p:nvPr/>
        </p:nvSpPr>
        <p:spPr bwMode="auto">
          <a:xfrm>
            <a:off x="598488" y="2243138"/>
            <a:ext cx="68262" cy="3789362"/>
          </a:xfrm>
          <a:prstGeom prst="rect">
            <a:avLst/>
          </a:prstGeom>
          <a:solidFill>
            <a:srgbClr val="00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768350" y="2616200"/>
            <a:ext cx="74613" cy="3416300"/>
          </a:xfrm>
          <a:prstGeom prst="rect">
            <a:avLst/>
          </a:prstGeom>
          <a:solidFill>
            <a:srgbClr val="00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6" name="Rectangle 14"/>
          <p:cNvSpPr>
            <a:spLocks noChangeArrowheads="1"/>
          </p:cNvSpPr>
          <p:nvPr/>
        </p:nvSpPr>
        <p:spPr bwMode="auto">
          <a:xfrm>
            <a:off x="946150" y="3862388"/>
            <a:ext cx="68263" cy="2170112"/>
          </a:xfrm>
          <a:prstGeom prst="rect">
            <a:avLst/>
          </a:prstGeom>
          <a:solidFill>
            <a:srgbClr val="00FF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1116013" y="2365375"/>
            <a:ext cx="74612" cy="3667125"/>
          </a:xfrm>
          <a:prstGeom prst="rect">
            <a:avLst/>
          </a:prstGeom>
          <a:solidFill>
            <a:srgbClr val="3366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8" name="Rectangle 16"/>
          <p:cNvSpPr>
            <a:spLocks noChangeArrowheads="1"/>
          </p:cNvSpPr>
          <p:nvPr/>
        </p:nvSpPr>
        <p:spPr bwMode="auto">
          <a:xfrm>
            <a:off x="1292225" y="3467100"/>
            <a:ext cx="68263" cy="2565400"/>
          </a:xfrm>
          <a:prstGeom prst="rect">
            <a:avLst/>
          </a:prstGeom>
          <a:solidFill>
            <a:srgbClr val="3366FF"/>
          </a:solidFill>
          <a:ln w="63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1462088" y="2133600"/>
            <a:ext cx="76200" cy="3898900"/>
          </a:xfrm>
          <a:prstGeom prst="rect">
            <a:avLst/>
          </a:prstGeom>
          <a:solidFill>
            <a:srgbClr val="3366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0" name="Rectangle 18"/>
          <p:cNvSpPr>
            <a:spLocks noChangeArrowheads="1"/>
          </p:cNvSpPr>
          <p:nvPr/>
        </p:nvSpPr>
        <p:spPr bwMode="auto">
          <a:xfrm>
            <a:off x="1639888" y="2901950"/>
            <a:ext cx="68262" cy="3130550"/>
          </a:xfrm>
          <a:prstGeom prst="rect">
            <a:avLst/>
          </a:prstGeom>
          <a:solidFill>
            <a:srgbClr val="3366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1" name="Rectangle 19"/>
          <p:cNvSpPr>
            <a:spLocks noChangeArrowheads="1"/>
          </p:cNvSpPr>
          <p:nvPr/>
        </p:nvSpPr>
        <p:spPr bwMode="auto">
          <a:xfrm>
            <a:off x="1809750" y="1895475"/>
            <a:ext cx="74613" cy="4137025"/>
          </a:xfrm>
          <a:prstGeom prst="rect">
            <a:avLst/>
          </a:prstGeom>
          <a:solidFill>
            <a:srgbClr val="3366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2" name="Rectangle 20"/>
          <p:cNvSpPr>
            <a:spLocks noChangeArrowheads="1"/>
          </p:cNvSpPr>
          <p:nvPr/>
        </p:nvSpPr>
        <p:spPr bwMode="auto">
          <a:xfrm>
            <a:off x="1985963" y="2732088"/>
            <a:ext cx="76200" cy="3300412"/>
          </a:xfrm>
          <a:prstGeom prst="rect">
            <a:avLst/>
          </a:prstGeom>
          <a:solidFill>
            <a:srgbClr val="3366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2163763" y="1800225"/>
            <a:ext cx="68262" cy="4232275"/>
          </a:xfrm>
          <a:prstGeom prst="rect">
            <a:avLst/>
          </a:prstGeom>
          <a:solidFill>
            <a:srgbClr val="3366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auto">
          <a:xfrm>
            <a:off x="2333625" y="2901950"/>
            <a:ext cx="74613" cy="3130550"/>
          </a:xfrm>
          <a:prstGeom prst="rect">
            <a:avLst/>
          </a:prstGeom>
          <a:solidFill>
            <a:srgbClr val="3366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2509838" y="3133725"/>
            <a:ext cx="68262" cy="2898775"/>
          </a:xfrm>
          <a:prstGeom prst="rect">
            <a:avLst/>
          </a:prstGeom>
          <a:solidFill>
            <a:srgbClr val="3366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6" name="Rectangle 24"/>
          <p:cNvSpPr>
            <a:spLocks noChangeArrowheads="1"/>
          </p:cNvSpPr>
          <p:nvPr/>
        </p:nvSpPr>
        <p:spPr bwMode="auto">
          <a:xfrm>
            <a:off x="2681288" y="3814763"/>
            <a:ext cx="74612" cy="2217737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7" name="Rectangle 25"/>
          <p:cNvSpPr>
            <a:spLocks noChangeArrowheads="1"/>
          </p:cNvSpPr>
          <p:nvPr/>
        </p:nvSpPr>
        <p:spPr bwMode="auto">
          <a:xfrm>
            <a:off x="2857500" y="5595938"/>
            <a:ext cx="68263" cy="43656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8" name="Rectangle 26"/>
          <p:cNvSpPr>
            <a:spLocks noChangeArrowheads="1"/>
          </p:cNvSpPr>
          <p:nvPr/>
        </p:nvSpPr>
        <p:spPr bwMode="auto">
          <a:xfrm>
            <a:off x="3027363" y="4549775"/>
            <a:ext cx="74612" cy="1482725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19" name="Rectangle 27"/>
          <p:cNvSpPr>
            <a:spLocks noChangeArrowheads="1"/>
          </p:cNvSpPr>
          <p:nvPr/>
        </p:nvSpPr>
        <p:spPr bwMode="auto">
          <a:xfrm>
            <a:off x="3205163" y="5595938"/>
            <a:ext cx="74612" cy="43656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0" name="Rectangle 28"/>
          <p:cNvSpPr>
            <a:spLocks noChangeArrowheads="1"/>
          </p:cNvSpPr>
          <p:nvPr/>
        </p:nvSpPr>
        <p:spPr bwMode="auto">
          <a:xfrm>
            <a:off x="3381375" y="3303588"/>
            <a:ext cx="68263" cy="272891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1" name="Rectangle 29"/>
          <p:cNvSpPr>
            <a:spLocks noChangeArrowheads="1"/>
          </p:cNvSpPr>
          <p:nvPr/>
        </p:nvSpPr>
        <p:spPr bwMode="auto">
          <a:xfrm>
            <a:off x="3551238" y="1841500"/>
            <a:ext cx="74612" cy="4191000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2" name="Rectangle 30"/>
          <p:cNvSpPr>
            <a:spLocks noChangeArrowheads="1"/>
          </p:cNvSpPr>
          <p:nvPr/>
        </p:nvSpPr>
        <p:spPr bwMode="auto">
          <a:xfrm>
            <a:off x="3729038" y="1712913"/>
            <a:ext cx="66675" cy="4319587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3" name="Rectangle 31"/>
          <p:cNvSpPr>
            <a:spLocks noChangeArrowheads="1"/>
          </p:cNvSpPr>
          <p:nvPr/>
        </p:nvSpPr>
        <p:spPr bwMode="auto">
          <a:xfrm>
            <a:off x="3898900" y="2568575"/>
            <a:ext cx="74613" cy="3463925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4" name="Rectangle 32"/>
          <p:cNvSpPr>
            <a:spLocks noChangeArrowheads="1"/>
          </p:cNvSpPr>
          <p:nvPr/>
        </p:nvSpPr>
        <p:spPr bwMode="auto">
          <a:xfrm>
            <a:off x="4075113" y="1787525"/>
            <a:ext cx="68262" cy="4244975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5" name="Rectangle 33"/>
          <p:cNvSpPr>
            <a:spLocks noChangeArrowheads="1"/>
          </p:cNvSpPr>
          <p:nvPr/>
        </p:nvSpPr>
        <p:spPr bwMode="auto">
          <a:xfrm>
            <a:off x="4244975" y="2692400"/>
            <a:ext cx="74613" cy="3340100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6" name="Rectangle 34"/>
          <p:cNvSpPr>
            <a:spLocks noChangeArrowheads="1"/>
          </p:cNvSpPr>
          <p:nvPr/>
        </p:nvSpPr>
        <p:spPr bwMode="auto">
          <a:xfrm>
            <a:off x="4422775" y="3406775"/>
            <a:ext cx="68263" cy="2625725"/>
          </a:xfrm>
          <a:prstGeom prst="rect">
            <a:avLst/>
          </a:prstGeom>
          <a:solidFill>
            <a:srgbClr val="9999FF"/>
          </a:solidFill>
          <a:ln w="63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7" name="Rectangle 35"/>
          <p:cNvSpPr>
            <a:spLocks noChangeArrowheads="1"/>
          </p:cNvSpPr>
          <p:nvPr/>
        </p:nvSpPr>
        <p:spPr bwMode="auto">
          <a:xfrm>
            <a:off x="4592638" y="4133850"/>
            <a:ext cx="74612" cy="1898650"/>
          </a:xfrm>
          <a:prstGeom prst="rect">
            <a:avLst/>
          </a:prstGeom>
          <a:solidFill>
            <a:srgbClr val="9999FF"/>
          </a:solidFill>
          <a:ln w="63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8" name="Rectangle 36"/>
          <p:cNvSpPr>
            <a:spLocks noChangeArrowheads="1"/>
          </p:cNvSpPr>
          <p:nvPr/>
        </p:nvSpPr>
        <p:spPr bwMode="auto">
          <a:xfrm>
            <a:off x="4768850" y="5595938"/>
            <a:ext cx="74613" cy="43656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29" name="Rectangle 37"/>
          <p:cNvSpPr>
            <a:spLocks noChangeArrowheads="1"/>
          </p:cNvSpPr>
          <p:nvPr/>
        </p:nvSpPr>
        <p:spPr bwMode="auto">
          <a:xfrm>
            <a:off x="4946650" y="1719263"/>
            <a:ext cx="68263" cy="4313237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0" name="Rectangle 38"/>
          <p:cNvSpPr>
            <a:spLocks noChangeArrowheads="1"/>
          </p:cNvSpPr>
          <p:nvPr/>
        </p:nvSpPr>
        <p:spPr bwMode="auto">
          <a:xfrm>
            <a:off x="5116513" y="2663825"/>
            <a:ext cx="74612" cy="3368675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1" name="Rectangle 39"/>
          <p:cNvSpPr>
            <a:spLocks noChangeArrowheads="1"/>
          </p:cNvSpPr>
          <p:nvPr/>
        </p:nvSpPr>
        <p:spPr bwMode="auto">
          <a:xfrm>
            <a:off x="5292725" y="2344738"/>
            <a:ext cx="68263" cy="368776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2" name="Rectangle 40"/>
          <p:cNvSpPr>
            <a:spLocks noChangeArrowheads="1"/>
          </p:cNvSpPr>
          <p:nvPr/>
        </p:nvSpPr>
        <p:spPr bwMode="auto">
          <a:xfrm>
            <a:off x="5462588" y="1814513"/>
            <a:ext cx="76200" cy="4217987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3" name="Rectangle 41"/>
          <p:cNvSpPr>
            <a:spLocks noChangeArrowheads="1"/>
          </p:cNvSpPr>
          <p:nvPr/>
        </p:nvSpPr>
        <p:spPr bwMode="auto">
          <a:xfrm>
            <a:off x="5640388" y="1997075"/>
            <a:ext cx="68262" cy="4035425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4" name="Rectangle 42"/>
          <p:cNvSpPr>
            <a:spLocks noChangeArrowheads="1"/>
          </p:cNvSpPr>
          <p:nvPr/>
        </p:nvSpPr>
        <p:spPr bwMode="auto">
          <a:xfrm>
            <a:off x="5810250" y="5595938"/>
            <a:ext cx="74613" cy="43656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5" name="Rectangle 43"/>
          <p:cNvSpPr>
            <a:spLocks noChangeArrowheads="1"/>
          </p:cNvSpPr>
          <p:nvPr/>
        </p:nvSpPr>
        <p:spPr bwMode="auto">
          <a:xfrm>
            <a:off x="5986463" y="1773238"/>
            <a:ext cx="68262" cy="425926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6" name="Rectangle 44"/>
          <p:cNvSpPr>
            <a:spLocks noChangeArrowheads="1"/>
          </p:cNvSpPr>
          <p:nvPr/>
        </p:nvSpPr>
        <p:spPr bwMode="auto">
          <a:xfrm>
            <a:off x="6157913" y="2133600"/>
            <a:ext cx="74612" cy="3898900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7" name="Rectangle 45"/>
          <p:cNvSpPr>
            <a:spLocks noChangeArrowheads="1"/>
          </p:cNvSpPr>
          <p:nvPr/>
        </p:nvSpPr>
        <p:spPr bwMode="auto">
          <a:xfrm>
            <a:off x="6334125" y="1514475"/>
            <a:ext cx="74613" cy="4518025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8" name="Rectangle 46"/>
          <p:cNvSpPr>
            <a:spLocks noChangeArrowheads="1"/>
          </p:cNvSpPr>
          <p:nvPr/>
        </p:nvSpPr>
        <p:spPr bwMode="auto">
          <a:xfrm>
            <a:off x="6510338" y="3005138"/>
            <a:ext cx="68262" cy="302736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39" name="Rectangle 47"/>
          <p:cNvSpPr>
            <a:spLocks noChangeArrowheads="1"/>
          </p:cNvSpPr>
          <p:nvPr/>
        </p:nvSpPr>
        <p:spPr bwMode="auto">
          <a:xfrm>
            <a:off x="6681788" y="5595938"/>
            <a:ext cx="74612" cy="43656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0" name="Rectangle 48"/>
          <p:cNvSpPr>
            <a:spLocks noChangeArrowheads="1"/>
          </p:cNvSpPr>
          <p:nvPr/>
        </p:nvSpPr>
        <p:spPr bwMode="auto">
          <a:xfrm>
            <a:off x="6858000" y="1419225"/>
            <a:ext cx="68263" cy="4613275"/>
          </a:xfrm>
          <a:prstGeom prst="rect">
            <a:avLst/>
          </a:prstGeom>
          <a:solidFill>
            <a:srgbClr val="9999FF"/>
          </a:solidFill>
          <a:ln w="63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1" name="Rectangle 49"/>
          <p:cNvSpPr>
            <a:spLocks noChangeArrowheads="1"/>
          </p:cNvSpPr>
          <p:nvPr/>
        </p:nvSpPr>
        <p:spPr bwMode="auto">
          <a:xfrm>
            <a:off x="7027863" y="4025900"/>
            <a:ext cx="74612" cy="2006600"/>
          </a:xfrm>
          <a:prstGeom prst="rect">
            <a:avLst/>
          </a:prstGeom>
          <a:solidFill>
            <a:srgbClr val="9999FF"/>
          </a:solidFill>
          <a:ln w="63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2" name="Rectangle 50"/>
          <p:cNvSpPr>
            <a:spLocks noChangeArrowheads="1"/>
          </p:cNvSpPr>
          <p:nvPr/>
        </p:nvSpPr>
        <p:spPr bwMode="auto">
          <a:xfrm>
            <a:off x="7205663" y="2501900"/>
            <a:ext cx="66675" cy="3530600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3" name="Rectangle 51"/>
          <p:cNvSpPr>
            <a:spLocks noChangeArrowheads="1"/>
          </p:cNvSpPr>
          <p:nvPr/>
        </p:nvSpPr>
        <p:spPr bwMode="auto">
          <a:xfrm>
            <a:off x="7375525" y="5595938"/>
            <a:ext cx="74613" cy="43656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4" name="Rectangle 52"/>
          <p:cNvSpPr>
            <a:spLocks noChangeArrowheads="1"/>
          </p:cNvSpPr>
          <p:nvPr/>
        </p:nvSpPr>
        <p:spPr bwMode="auto">
          <a:xfrm>
            <a:off x="7551738" y="1522413"/>
            <a:ext cx="74612" cy="4510087"/>
          </a:xfrm>
          <a:prstGeom prst="rect">
            <a:avLst/>
          </a:prstGeom>
          <a:solidFill>
            <a:srgbClr val="9999FF"/>
          </a:solidFill>
          <a:ln w="63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5" name="Rectangle 53"/>
          <p:cNvSpPr>
            <a:spLocks noChangeArrowheads="1"/>
          </p:cNvSpPr>
          <p:nvPr/>
        </p:nvSpPr>
        <p:spPr bwMode="auto">
          <a:xfrm>
            <a:off x="7729538" y="2889250"/>
            <a:ext cx="66675" cy="3143250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6" name="Rectangle 54"/>
          <p:cNvSpPr>
            <a:spLocks noChangeArrowheads="1"/>
          </p:cNvSpPr>
          <p:nvPr/>
        </p:nvSpPr>
        <p:spPr bwMode="auto">
          <a:xfrm>
            <a:off x="7899400" y="2160588"/>
            <a:ext cx="74613" cy="387191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7" name="Rectangle 55"/>
          <p:cNvSpPr>
            <a:spLocks noChangeArrowheads="1"/>
          </p:cNvSpPr>
          <p:nvPr/>
        </p:nvSpPr>
        <p:spPr bwMode="auto">
          <a:xfrm>
            <a:off x="8075613" y="1779588"/>
            <a:ext cx="68262" cy="4252912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8" name="Rectangle 56"/>
          <p:cNvSpPr>
            <a:spLocks noChangeArrowheads="1"/>
          </p:cNvSpPr>
          <p:nvPr/>
        </p:nvSpPr>
        <p:spPr bwMode="auto">
          <a:xfrm>
            <a:off x="8245475" y="1120775"/>
            <a:ext cx="74613" cy="4911725"/>
          </a:xfrm>
          <a:prstGeom prst="rect">
            <a:avLst/>
          </a:prstGeom>
          <a:solidFill>
            <a:srgbClr val="9999FF"/>
          </a:solidFill>
          <a:ln w="63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49" name="Rectangle 57"/>
          <p:cNvSpPr>
            <a:spLocks noChangeArrowheads="1"/>
          </p:cNvSpPr>
          <p:nvPr/>
        </p:nvSpPr>
        <p:spPr bwMode="auto">
          <a:xfrm>
            <a:off x="8423275" y="1793875"/>
            <a:ext cx="68263" cy="4238625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0" name="Rectangle 58"/>
          <p:cNvSpPr>
            <a:spLocks noChangeArrowheads="1"/>
          </p:cNvSpPr>
          <p:nvPr/>
        </p:nvSpPr>
        <p:spPr bwMode="auto">
          <a:xfrm>
            <a:off x="8593138" y="2011363"/>
            <a:ext cx="74612" cy="4021137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1" name="Rectangle 59"/>
          <p:cNvSpPr>
            <a:spLocks noChangeArrowheads="1"/>
          </p:cNvSpPr>
          <p:nvPr/>
        </p:nvSpPr>
        <p:spPr bwMode="auto">
          <a:xfrm>
            <a:off x="8769350" y="2425700"/>
            <a:ext cx="68263" cy="3606800"/>
          </a:xfrm>
          <a:prstGeom prst="rect">
            <a:avLst/>
          </a:prstGeom>
          <a:solidFill>
            <a:srgbClr val="9999FF"/>
          </a:solidFill>
          <a:ln w="63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2" name="Rectangle 60"/>
          <p:cNvSpPr>
            <a:spLocks noChangeArrowheads="1"/>
          </p:cNvSpPr>
          <p:nvPr/>
        </p:nvSpPr>
        <p:spPr bwMode="auto">
          <a:xfrm>
            <a:off x="8939213" y="1617663"/>
            <a:ext cx="76200" cy="4414837"/>
          </a:xfrm>
          <a:prstGeom prst="rect">
            <a:avLst/>
          </a:prstGeom>
          <a:solidFill>
            <a:srgbClr val="9999FF"/>
          </a:solidFill>
          <a:ln w="6350" algn="ctr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3" name="Line 61"/>
          <p:cNvSpPr>
            <a:spLocks noChangeShapeType="1"/>
          </p:cNvSpPr>
          <p:nvPr/>
        </p:nvSpPr>
        <p:spPr bwMode="auto">
          <a:xfrm>
            <a:off x="374650" y="385763"/>
            <a:ext cx="0" cy="564673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4" name="Line 62"/>
          <p:cNvSpPr>
            <a:spLocks noChangeShapeType="1"/>
          </p:cNvSpPr>
          <p:nvPr/>
        </p:nvSpPr>
        <p:spPr bwMode="auto">
          <a:xfrm>
            <a:off x="374650" y="6032500"/>
            <a:ext cx="269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5" name="Line 63"/>
          <p:cNvSpPr>
            <a:spLocks noChangeShapeType="1"/>
          </p:cNvSpPr>
          <p:nvPr/>
        </p:nvSpPr>
        <p:spPr bwMode="auto">
          <a:xfrm>
            <a:off x="374650" y="4902200"/>
            <a:ext cx="269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6" name="Line 64"/>
          <p:cNvSpPr>
            <a:spLocks noChangeShapeType="1"/>
          </p:cNvSpPr>
          <p:nvPr/>
        </p:nvSpPr>
        <p:spPr bwMode="auto">
          <a:xfrm>
            <a:off x="374650" y="3773488"/>
            <a:ext cx="269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7" name="Line 65"/>
          <p:cNvSpPr>
            <a:spLocks noChangeShapeType="1"/>
          </p:cNvSpPr>
          <p:nvPr/>
        </p:nvSpPr>
        <p:spPr bwMode="auto">
          <a:xfrm>
            <a:off x="374650" y="2644775"/>
            <a:ext cx="269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8" name="Line 66"/>
          <p:cNvSpPr>
            <a:spLocks noChangeShapeType="1"/>
          </p:cNvSpPr>
          <p:nvPr/>
        </p:nvSpPr>
        <p:spPr bwMode="auto">
          <a:xfrm>
            <a:off x="374650" y="1514475"/>
            <a:ext cx="269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59" name="Line 67"/>
          <p:cNvSpPr>
            <a:spLocks noChangeShapeType="1"/>
          </p:cNvSpPr>
          <p:nvPr/>
        </p:nvSpPr>
        <p:spPr bwMode="auto">
          <a:xfrm>
            <a:off x="374650" y="385763"/>
            <a:ext cx="269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0" name="Line 68"/>
          <p:cNvSpPr>
            <a:spLocks noChangeShapeType="1"/>
          </p:cNvSpPr>
          <p:nvPr/>
        </p:nvSpPr>
        <p:spPr bwMode="auto">
          <a:xfrm>
            <a:off x="374650" y="6032500"/>
            <a:ext cx="869473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1" name="Line 69"/>
          <p:cNvSpPr>
            <a:spLocks noChangeShapeType="1"/>
          </p:cNvSpPr>
          <p:nvPr/>
        </p:nvSpPr>
        <p:spPr bwMode="auto">
          <a:xfrm flipV="1">
            <a:off x="37465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2" name="Line 70"/>
          <p:cNvSpPr>
            <a:spLocks noChangeShapeType="1"/>
          </p:cNvSpPr>
          <p:nvPr/>
        </p:nvSpPr>
        <p:spPr bwMode="auto">
          <a:xfrm flipV="1">
            <a:off x="55086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3" name="Line 71"/>
          <p:cNvSpPr>
            <a:spLocks noChangeShapeType="1"/>
          </p:cNvSpPr>
          <p:nvPr/>
        </p:nvSpPr>
        <p:spPr bwMode="auto">
          <a:xfrm flipV="1">
            <a:off x="72072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4" name="Line 72"/>
          <p:cNvSpPr>
            <a:spLocks noChangeShapeType="1"/>
          </p:cNvSpPr>
          <p:nvPr/>
        </p:nvSpPr>
        <p:spPr bwMode="auto">
          <a:xfrm flipV="1">
            <a:off x="89852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5" name="Line 73"/>
          <p:cNvSpPr>
            <a:spLocks noChangeShapeType="1"/>
          </p:cNvSpPr>
          <p:nvPr/>
        </p:nvSpPr>
        <p:spPr bwMode="auto">
          <a:xfrm flipV="1">
            <a:off x="106838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6" name="Line 74"/>
          <p:cNvSpPr>
            <a:spLocks noChangeShapeType="1"/>
          </p:cNvSpPr>
          <p:nvPr/>
        </p:nvSpPr>
        <p:spPr bwMode="auto">
          <a:xfrm flipV="1">
            <a:off x="124460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7" name="Line 75"/>
          <p:cNvSpPr>
            <a:spLocks noChangeShapeType="1"/>
          </p:cNvSpPr>
          <p:nvPr/>
        </p:nvSpPr>
        <p:spPr bwMode="auto">
          <a:xfrm flipV="1">
            <a:off x="141446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8" name="Line 76"/>
          <p:cNvSpPr>
            <a:spLocks noChangeShapeType="1"/>
          </p:cNvSpPr>
          <p:nvPr/>
        </p:nvSpPr>
        <p:spPr bwMode="auto">
          <a:xfrm flipV="1">
            <a:off x="159226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69" name="Line 77"/>
          <p:cNvSpPr>
            <a:spLocks noChangeShapeType="1"/>
          </p:cNvSpPr>
          <p:nvPr/>
        </p:nvSpPr>
        <p:spPr bwMode="auto">
          <a:xfrm flipV="1">
            <a:off x="176212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0" name="Line 78"/>
          <p:cNvSpPr>
            <a:spLocks noChangeShapeType="1"/>
          </p:cNvSpPr>
          <p:nvPr/>
        </p:nvSpPr>
        <p:spPr bwMode="auto">
          <a:xfrm flipV="1">
            <a:off x="193833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1" name="Line 79"/>
          <p:cNvSpPr>
            <a:spLocks noChangeShapeType="1"/>
          </p:cNvSpPr>
          <p:nvPr/>
        </p:nvSpPr>
        <p:spPr bwMode="auto">
          <a:xfrm flipV="1">
            <a:off x="211613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2" name="Line 80"/>
          <p:cNvSpPr>
            <a:spLocks noChangeShapeType="1"/>
          </p:cNvSpPr>
          <p:nvPr/>
        </p:nvSpPr>
        <p:spPr bwMode="auto">
          <a:xfrm flipV="1">
            <a:off x="228600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3" name="Line 81"/>
          <p:cNvSpPr>
            <a:spLocks noChangeShapeType="1"/>
          </p:cNvSpPr>
          <p:nvPr/>
        </p:nvSpPr>
        <p:spPr bwMode="auto">
          <a:xfrm flipV="1">
            <a:off x="246221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4" name="Line 82"/>
          <p:cNvSpPr>
            <a:spLocks noChangeShapeType="1"/>
          </p:cNvSpPr>
          <p:nvPr/>
        </p:nvSpPr>
        <p:spPr bwMode="auto">
          <a:xfrm flipV="1">
            <a:off x="263366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5" name="Line 83"/>
          <p:cNvSpPr>
            <a:spLocks noChangeShapeType="1"/>
          </p:cNvSpPr>
          <p:nvPr/>
        </p:nvSpPr>
        <p:spPr bwMode="auto">
          <a:xfrm flipV="1">
            <a:off x="280987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6" name="Line 84"/>
          <p:cNvSpPr>
            <a:spLocks noChangeShapeType="1"/>
          </p:cNvSpPr>
          <p:nvPr/>
        </p:nvSpPr>
        <p:spPr bwMode="auto">
          <a:xfrm flipV="1">
            <a:off x="297973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7" name="Line 85"/>
          <p:cNvSpPr>
            <a:spLocks noChangeShapeType="1"/>
          </p:cNvSpPr>
          <p:nvPr/>
        </p:nvSpPr>
        <p:spPr bwMode="auto">
          <a:xfrm flipV="1">
            <a:off x="315753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8" name="Line 86"/>
          <p:cNvSpPr>
            <a:spLocks noChangeShapeType="1"/>
          </p:cNvSpPr>
          <p:nvPr/>
        </p:nvSpPr>
        <p:spPr bwMode="auto">
          <a:xfrm flipV="1">
            <a:off x="333375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79" name="Line 87"/>
          <p:cNvSpPr>
            <a:spLocks noChangeShapeType="1"/>
          </p:cNvSpPr>
          <p:nvPr/>
        </p:nvSpPr>
        <p:spPr bwMode="auto">
          <a:xfrm flipV="1">
            <a:off x="350361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0" name="Line 88"/>
          <p:cNvSpPr>
            <a:spLocks noChangeShapeType="1"/>
          </p:cNvSpPr>
          <p:nvPr/>
        </p:nvSpPr>
        <p:spPr bwMode="auto">
          <a:xfrm flipV="1">
            <a:off x="368141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1" name="Line 89"/>
          <p:cNvSpPr>
            <a:spLocks noChangeShapeType="1"/>
          </p:cNvSpPr>
          <p:nvPr/>
        </p:nvSpPr>
        <p:spPr bwMode="auto">
          <a:xfrm flipV="1">
            <a:off x="385127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2" name="Line 90"/>
          <p:cNvSpPr>
            <a:spLocks noChangeShapeType="1"/>
          </p:cNvSpPr>
          <p:nvPr/>
        </p:nvSpPr>
        <p:spPr bwMode="auto">
          <a:xfrm flipV="1">
            <a:off x="402748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3" name="Line 91"/>
          <p:cNvSpPr>
            <a:spLocks noChangeShapeType="1"/>
          </p:cNvSpPr>
          <p:nvPr/>
        </p:nvSpPr>
        <p:spPr bwMode="auto">
          <a:xfrm flipV="1">
            <a:off x="419735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4" name="Line 92"/>
          <p:cNvSpPr>
            <a:spLocks noChangeShapeType="1"/>
          </p:cNvSpPr>
          <p:nvPr/>
        </p:nvSpPr>
        <p:spPr bwMode="auto">
          <a:xfrm flipV="1">
            <a:off x="437515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5" name="Line 93"/>
          <p:cNvSpPr>
            <a:spLocks noChangeShapeType="1"/>
          </p:cNvSpPr>
          <p:nvPr/>
        </p:nvSpPr>
        <p:spPr bwMode="auto">
          <a:xfrm flipV="1">
            <a:off x="454501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6" name="Line 94"/>
          <p:cNvSpPr>
            <a:spLocks noChangeShapeType="1"/>
          </p:cNvSpPr>
          <p:nvPr/>
        </p:nvSpPr>
        <p:spPr bwMode="auto">
          <a:xfrm flipV="1">
            <a:off x="472122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7" name="Line 95"/>
          <p:cNvSpPr>
            <a:spLocks noChangeShapeType="1"/>
          </p:cNvSpPr>
          <p:nvPr/>
        </p:nvSpPr>
        <p:spPr bwMode="auto">
          <a:xfrm flipV="1">
            <a:off x="489902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8" name="Line 96"/>
          <p:cNvSpPr>
            <a:spLocks noChangeShapeType="1"/>
          </p:cNvSpPr>
          <p:nvPr/>
        </p:nvSpPr>
        <p:spPr bwMode="auto">
          <a:xfrm flipV="1">
            <a:off x="506888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89" name="Line 97"/>
          <p:cNvSpPr>
            <a:spLocks noChangeShapeType="1"/>
          </p:cNvSpPr>
          <p:nvPr/>
        </p:nvSpPr>
        <p:spPr bwMode="auto">
          <a:xfrm flipV="1">
            <a:off x="524510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0" name="Line 98"/>
          <p:cNvSpPr>
            <a:spLocks noChangeShapeType="1"/>
          </p:cNvSpPr>
          <p:nvPr/>
        </p:nvSpPr>
        <p:spPr bwMode="auto">
          <a:xfrm flipV="1">
            <a:off x="541496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1" name="Line 99"/>
          <p:cNvSpPr>
            <a:spLocks noChangeShapeType="1"/>
          </p:cNvSpPr>
          <p:nvPr/>
        </p:nvSpPr>
        <p:spPr bwMode="auto">
          <a:xfrm flipV="1">
            <a:off x="559276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2" name="Line 100"/>
          <p:cNvSpPr>
            <a:spLocks noChangeShapeType="1"/>
          </p:cNvSpPr>
          <p:nvPr/>
        </p:nvSpPr>
        <p:spPr bwMode="auto">
          <a:xfrm flipV="1">
            <a:off x="576262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3" name="Line 101"/>
          <p:cNvSpPr>
            <a:spLocks noChangeShapeType="1"/>
          </p:cNvSpPr>
          <p:nvPr/>
        </p:nvSpPr>
        <p:spPr bwMode="auto">
          <a:xfrm flipV="1">
            <a:off x="593883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4" name="Line 102"/>
          <p:cNvSpPr>
            <a:spLocks noChangeShapeType="1"/>
          </p:cNvSpPr>
          <p:nvPr/>
        </p:nvSpPr>
        <p:spPr bwMode="auto">
          <a:xfrm flipV="1">
            <a:off x="611028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5" name="Line 103"/>
          <p:cNvSpPr>
            <a:spLocks noChangeShapeType="1"/>
          </p:cNvSpPr>
          <p:nvPr/>
        </p:nvSpPr>
        <p:spPr bwMode="auto">
          <a:xfrm flipV="1">
            <a:off x="628650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6" name="Line 104"/>
          <p:cNvSpPr>
            <a:spLocks noChangeShapeType="1"/>
          </p:cNvSpPr>
          <p:nvPr/>
        </p:nvSpPr>
        <p:spPr bwMode="auto">
          <a:xfrm flipV="1">
            <a:off x="646271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7" name="Line 105"/>
          <p:cNvSpPr>
            <a:spLocks noChangeShapeType="1"/>
          </p:cNvSpPr>
          <p:nvPr/>
        </p:nvSpPr>
        <p:spPr bwMode="auto">
          <a:xfrm flipV="1">
            <a:off x="663416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8" name="Line 106"/>
          <p:cNvSpPr>
            <a:spLocks noChangeShapeType="1"/>
          </p:cNvSpPr>
          <p:nvPr/>
        </p:nvSpPr>
        <p:spPr bwMode="auto">
          <a:xfrm flipV="1">
            <a:off x="681037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299" name="Line 107"/>
          <p:cNvSpPr>
            <a:spLocks noChangeShapeType="1"/>
          </p:cNvSpPr>
          <p:nvPr/>
        </p:nvSpPr>
        <p:spPr bwMode="auto">
          <a:xfrm flipV="1">
            <a:off x="698023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0" name="Line 108"/>
          <p:cNvSpPr>
            <a:spLocks noChangeShapeType="1"/>
          </p:cNvSpPr>
          <p:nvPr/>
        </p:nvSpPr>
        <p:spPr bwMode="auto">
          <a:xfrm flipV="1">
            <a:off x="715803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1" name="Line 109"/>
          <p:cNvSpPr>
            <a:spLocks noChangeShapeType="1"/>
          </p:cNvSpPr>
          <p:nvPr/>
        </p:nvSpPr>
        <p:spPr bwMode="auto">
          <a:xfrm flipV="1">
            <a:off x="732790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2" name="Line 110"/>
          <p:cNvSpPr>
            <a:spLocks noChangeShapeType="1"/>
          </p:cNvSpPr>
          <p:nvPr/>
        </p:nvSpPr>
        <p:spPr bwMode="auto">
          <a:xfrm flipV="1">
            <a:off x="750411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3" name="Line 111"/>
          <p:cNvSpPr>
            <a:spLocks noChangeShapeType="1"/>
          </p:cNvSpPr>
          <p:nvPr/>
        </p:nvSpPr>
        <p:spPr bwMode="auto">
          <a:xfrm flipV="1">
            <a:off x="768191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4" name="Line 112"/>
          <p:cNvSpPr>
            <a:spLocks noChangeShapeType="1"/>
          </p:cNvSpPr>
          <p:nvPr/>
        </p:nvSpPr>
        <p:spPr bwMode="auto">
          <a:xfrm flipV="1">
            <a:off x="785177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5" name="Line 113"/>
          <p:cNvSpPr>
            <a:spLocks noChangeShapeType="1"/>
          </p:cNvSpPr>
          <p:nvPr/>
        </p:nvSpPr>
        <p:spPr bwMode="auto">
          <a:xfrm flipV="1">
            <a:off x="802798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6" name="Line 114"/>
          <p:cNvSpPr>
            <a:spLocks noChangeShapeType="1"/>
          </p:cNvSpPr>
          <p:nvPr/>
        </p:nvSpPr>
        <p:spPr bwMode="auto">
          <a:xfrm flipV="1">
            <a:off x="819785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7" name="Line 115"/>
          <p:cNvSpPr>
            <a:spLocks noChangeShapeType="1"/>
          </p:cNvSpPr>
          <p:nvPr/>
        </p:nvSpPr>
        <p:spPr bwMode="auto">
          <a:xfrm flipV="1">
            <a:off x="8375650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8" name="Line 116"/>
          <p:cNvSpPr>
            <a:spLocks noChangeShapeType="1"/>
          </p:cNvSpPr>
          <p:nvPr/>
        </p:nvSpPr>
        <p:spPr bwMode="auto">
          <a:xfrm flipV="1">
            <a:off x="8545513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09" name="Line 117"/>
          <p:cNvSpPr>
            <a:spLocks noChangeShapeType="1"/>
          </p:cNvSpPr>
          <p:nvPr/>
        </p:nvSpPr>
        <p:spPr bwMode="auto">
          <a:xfrm flipV="1">
            <a:off x="8721725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10" name="Line 118"/>
          <p:cNvSpPr>
            <a:spLocks noChangeShapeType="1"/>
          </p:cNvSpPr>
          <p:nvPr/>
        </p:nvSpPr>
        <p:spPr bwMode="auto">
          <a:xfrm flipV="1">
            <a:off x="889158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11" name="Line 119"/>
          <p:cNvSpPr>
            <a:spLocks noChangeShapeType="1"/>
          </p:cNvSpPr>
          <p:nvPr/>
        </p:nvSpPr>
        <p:spPr bwMode="auto">
          <a:xfrm flipV="1">
            <a:off x="9069388" y="6005513"/>
            <a:ext cx="0" cy="269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12" name="Rectangle 120"/>
          <p:cNvSpPr>
            <a:spLocks noChangeArrowheads="1"/>
          </p:cNvSpPr>
          <p:nvPr/>
        </p:nvSpPr>
        <p:spPr bwMode="auto">
          <a:xfrm>
            <a:off x="55563" y="5934075"/>
            <a:ext cx="254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800" dirty="0">
                <a:solidFill>
                  <a:srgbClr val="000000"/>
                </a:solidFill>
                <a:latin typeface="Arial" charset="0"/>
              </a:rPr>
              <a:t>.0001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13" name="Rectangle 121"/>
          <p:cNvSpPr>
            <a:spLocks noChangeArrowheads="1"/>
          </p:cNvSpPr>
          <p:nvPr/>
        </p:nvSpPr>
        <p:spPr bwMode="auto">
          <a:xfrm>
            <a:off x="58738" y="4832350"/>
            <a:ext cx="25400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800" dirty="0">
                <a:solidFill>
                  <a:srgbClr val="000000"/>
                </a:solidFill>
                <a:latin typeface="Arial" charset="0"/>
              </a:rPr>
              <a:t>0.001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14" name="Rectangle 122"/>
          <p:cNvSpPr>
            <a:spLocks noChangeArrowheads="1"/>
          </p:cNvSpPr>
          <p:nvPr/>
        </p:nvSpPr>
        <p:spPr bwMode="auto">
          <a:xfrm>
            <a:off x="0" y="3719513"/>
            <a:ext cx="312738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r" eaLnBrk="0" hangingPunct="0"/>
            <a:r>
              <a:rPr lang="en-US" sz="800" dirty="0">
                <a:solidFill>
                  <a:srgbClr val="000000"/>
                </a:solidFill>
                <a:latin typeface="Arial" charset="0"/>
              </a:rPr>
              <a:t>0.01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15" name="Rectangle 123"/>
          <p:cNvSpPr>
            <a:spLocks noChangeArrowheads="1"/>
          </p:cNvSpPr>
          <p:nvPr/>
        </p:nvSpPr>
        <p:spPr bwMode="auto">
          <a:xfrm>
            <a:off x="198438" y="2589213"/>
            <a:ext cx="141287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r" eaLnBrk="0" hangingPunct="0"/>
            <a:r>
              <a:rPr lang="en-US" sz="800" dirty="0">
                <a:solidFill>
                  <a:srgbClr val="000000"/>
                </a:solidFill>
                <a:latin typeface="Arial" charset="0"/>
              </a:rPr>
              <a:t>0.1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16" name="Rectangle 124"/>
          <p:cNvSpPr>
            <a:spLocks noChangeArrowheads="1"/>
          </p:cNvSpPr>
          <p:nvPr/>
        </p:nvSpPr>
        <p:spPr bwMode="auto">
          <a:xfrm>
            <a:off x="169863" y="1460500"/>
            <a:ext cx="141287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800" dirty="0">
                <a:solidFill>
                  <a:srgbClr val="000000"/>
                </a:solidFill>
                <a:latin typeface="Arial" charset="0"/>
              </a:rPr>
              <a:t>1.0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17" name="Rectangle 125"/>
          <p:cNvSpPr>
            <a:spLocks noChangeArrowheads="1"/>
          </p:cNvSpPr>
          <p:nvPr/>
        </p:nvSpPr>
        <p:spPr bwMode="auto">
          <a:xfrm>
            <a:off x="115888" y="331788"/>
            <a:ext cx="198437" cy="12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800" dirty="0">
                <a:solidFill>
                  <a:srgbClr val="000000"/>
                </a:solidFill>
                <a:latin typeface="Arial" charset="0"/>
              </a:rPr>
              <a:t>10.0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18" name="Rectangle 126"/>
          <p:cNvSpPr>
            <a:spLocks noChangeArrowheads="1"/>
          </p:cNvSpPr>
          <p:nvPr/>
        </p:nvSpPr>
        <p:spPr bwMode="auto">
          <a:xfrm rot="-5400000">
            <a:off x="355601" y="6145212"/>
            <a:ext cx="207962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vksat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19" name="Rectangle 127"/>
          <p:cNvSpPr>
            <a:spLocks noChangeArrowheads="1"/>
          </p:cNvSpPr>
          <p:nvPr/>
        </p:nvSpPr>
        <p:spPr bwMode="auto">
          <a:xfrm rot="-5400000">
            <a:off x="496094" y="6177757"/>
            <a:ext cx="2667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bc-eps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0" name="Rectangle 128"/>
          <p:cNvSpPr>
            <a:spLocks noChangeArrowheads="1"/>
          </p:cNvSpPr>
          <p:nvPr/>
        </p:nvSpPr>
        <p:spPr bwMode="auto">
          <a:xfrm rot="-5400000">
            <a:off x="658812" y="6184901"/>
            <a:ext cx="296863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surfdep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1" name="Rectangle 129"/>
          <p:cNvSpPr>
            <a:spLocks noChangeArrowheads="1"/>
          </p:cNvSpPr>
          <p:nvPr/>
        </p:nvSpPr>
        <p:spPr bwMode="auto">
          <a:xfrm rot="-5400000">
            <a:off x="794544" y="6211094"/>
            <a:ext cx="365125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thetasfac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2" name="Rectangle 130"/>
          <p:cNvSpPr>
            <a:spLocks noChangeArrowheads="1"/>
          </p:cNvSpPr>
          <p:nvPr/>
        </p:nvSpPr>
        <p:spPr bwMode="auto">
          <a:xfrm rot="-5400000">
            <a:off x="1108869" y="6096794"/>
            <a:ext cx="889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sy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3" name="Rectangle 131"/>
          <p:cNvSpPr>
            <a:spLocks noChangeArrowheads="1"/>
          </p:cNvSpPr>
          <p:nvPr/>
        </p:nvSpPr>
        <p:spPr bwMode="auto">
          <a:xfrm rot="-5400000">
            <a:off x="1286669" y="6092032"/>
            <a:ext cx="889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ss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4" name="Rectangle 132"/>
          <p:cNvSpPr>
            <a:spLocks noChangeArrowheads="1"/>
          </p:cNvSpPr>
          <p:nvPr/>
        </p:nvSpPr>
        <p:spPr bwMode="auto">
          <a:xfrm rot="-5400000">
            <a:off x="1345407" y="6203156"/>
            <a:ext cx="3111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kh1mult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5" name="Rectangle 133"/>
          <p:cNvSpPr>
            <a:spLocks noChangeArrowheads="1"/>
          </p:cNvSpPr>
          <p:nvPr/>
        </p:nvSpPr>
        <p:spPr bwMode="auto">
          <a:xfrm rot="-5400000">
            <a:off x="1521619" y="6203157"/>
            <a:ext cx="31115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kh2mult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6" name="Rectangle 134"/>
          <p:cNvSpPr>
            <a:spLocks noChangeArrowheads="1"/>
          </p:cNvSpPr>
          <p:nvPr/>
        </p:nvSpPr>
        <p:spPr bwMode="auto">
          <a:xfrm rot="-5400000">
            <a:off x="1691482" y="6203156"/>
            <a:ext cx="3111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kh3mult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7" name="Rectangle 135"/>
          <p:cNvSpPr>
            <a:spLocks noChangeArrowheads="1"/>
          </p:cNvSpPr>
          <p:nvPr/>
        </p:nvSpPr>
        <p:spPr bwMode="auto">
          <a:xfrm rot="-5400000">
            <a:off x="1872457" y="6203156"/>
            <a:ext cx="3111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kh4mult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8" name="Rectangle 136"/>
          <p:cNvSpPr>
            <a:spLocks noChangeArrowheads="1"/>
          </p:cNvSpPr>
          <p:nvPr/>
        </p:nvSpPr>
        <p:spPr bwMode="auto">
          <a:xfrm rot="-5400000">
            <a:off x="2044700" y="6191251"/>
            <a:ext cx="306387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kv1mult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29" name="Rectangle 137"/>
          <p:cNvSpPr>
            <a:spLocks noChangeArrowheads="1"/>
          </p:cNvSpPr>
          <p:nvPr/>
        </p:nvSpPr>
        <p:spPr bwMode="auto">
          <a:xfrm rot="-5400000">
            <a:off x="2220913" y="6191250"/>
            <a:ext cx="306387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kv2mult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0" name="Rectangle 138"/>
          <p:cNvSpPr>
            <a:spLocks noChangeArrowheads="1"/>
          </p:cNvSpPr>
          <p:nvPr/>
        </p:nvSpPr>
        <p:spPr bwMode="auto">
          <a:xfrm rot="-5400000">
            <a:off x="2398713" y="6191250"/>
            <a:ext cx="306387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kv3mult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1" name="Rectangle 139"/>
          <p:cNvSpPr>
            <a:spLocks noChangeArrowheads="1"/>
          </p:cNvSpPr>
          <p:nvPr/>
        </p:nvSpPr>
        <p:spPr bwMode="auto">
          <a:xfrm rot="-5400000">
            <a:off x="2493169" y="6257132"/>
            <a:ext cx="4572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albset_snm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2" name="Rectangle 140"/>
          <p:cNvSpPr>
            <a:spLocks noChangeArrowheads="1"/>
          </p:cNvSpPr>
          <p:nvPr/>
        </p:nvSpPr>
        <p:spPr bwMode="auto">
          <a:xfrm rot="-5400000">
            <a:off x="2654300" y="6264275"/>
            <a:ext cx="487363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ssr2gw_rate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3" name="Rectangle 141"/>
          <p:cNvSpPr>
            <a:spLocks noChangeArrowheads="1"/>
          </p:cNvSpPr>
          <p:nvPr/>
        </p:nvSpPr>
        <p:spPr bwMode="auto">
          <a:xfrm rot="-5400000">
            <a:off x="2847182" y="6247606"/>
            <a:ext cx="44450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tmax_rain1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4" name="Rectangle 142"/>
          <p:cNvSpPr>
            <a:spLocks noChangeArrowheads="1"/>
          </p:cNvSpPr>
          <p:nvPr/>
        </p:nvSpPr>
        <p:spPr bwMode="auto">
          <a:xfrm rot="-5400000">
            <a:off x="3023394" y="6247607"/>
            <a:ext cx="4445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tmax_rain2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5" name="Rectangle 143"/>
          <p:cNvSpPr>
            <a:spLocks noChangeArrowheads="1"/>
          </p:cNvSpPr>
          <p:nvPr/>
        </p:nvSpPr>
        <p:spPr bwMode="auto">
          <a:xfrm rot="-5400000">
            <a:off x="3189288" y="6262688"/>
            <a:ext cx="449262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fastcoef_lin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6" name="Rectangle 144"/>
          <p:cNvSpPr>
            <a:spLocks noChangeArrowheads="1"/>
          </p:cNvSpPr>
          <p:nvPr/>
        </p:nvSpPr>
        <p:spPr bwMode="auto">
          <a:xfrm rot="-5400000">
            <a:off x="3367088" y="6269038"/>
            <a:ext cx="449262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smidx_coef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7" name="Rectangle 145"/>
          <p:cNvSpPr>
            <a:spLocks noChangeArrowheads="1"/>
          </p:cNvSpPr>
          <p:nvPr/>
        </p:nvSpPr>
        <p:spPr bwMode="auto">
          <a:xfrm rot="-5400000">
            <a:off x="3517107" y="6290468"/>
            <a:ext cx="4889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transp_tmax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8" name="Rectangle 146"/>
          <p:cNvSpPr>
            <a:spLocks noChangeArrowheads="1"/>
          </p:cNvSpPr>
          <p:nvPr/>
        </p:nvSpPr>
        <p:spPr bwMode="auto">
          <a:xfrm rot="-5400000">
            <a:off x="3722688" y="6254750"/>
            <a:ext cx="484187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slowcoef_lin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39" name="Rectangle 147"/>
          <p:cNvSpPr>
            <a:spLocks noChangeArrowheads="1"/>
          </p:cNvSpPr>
          <p:nvPr/>
        </p:nvSpPr>
        <p:spPr bwMode="auto">
          <a:xfrm rot="-5400000">
            <a:off x="3929856" y="6225382"/>
            <a:ext cx="390525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crad_coef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0" name="Rectangle 148"/>
          <p:cNvSpPr>
            <a:spLocks noChangeArrowheads="1"/>
          </p:cNvSpPr>
          <p:nvPr/>
        </p:nvSpPr>
        <p:spPr bwMode="auto">
          <a:xfrm rot="-5400000">
            <a:off x="4131469" y="6193632"/>
            <a:ext cx="31115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den_init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1" name="Rectangle 149"/>
          <p:cNvSpPr>
            <a:spLocks noChangeArrowheads="1"/>
          </p:cNvSpPr>
          <p:nvPr/>
        </p:nvSpPr>
        <p:spPr bwMode="auto">
          <a:xfrm rot="-5400000">
            <a:off x="4235450" y="6246813"/>
            <a:ext cx="458788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fastcoef_sq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2" name="Rectangle 150"/>
          <p:cNvSpPr>
            <a:spLocks noChangeArrowheads="1"/>
          </p:cNvSpPr>
          <p:nvPr/>
        </p:nvSpPr>
        <p:spPr bwMode="auto">
          <a:xfrm rot="-5400000">
            <a:off x="4418013" y="6246812"/>
            <a:ext cx="43338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albset_sna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3" name="Rectangle 151"/>
          <p:cNvSpPr>
            <a:spLocks noChangeArrowheads="1"/>
          </p:cNvSpPr>
          <p:nvPr/>
        </p:nvSpPr>
        <p:spPr bwMode="auto">
          <a:xfrm rot="-5400000">
            <a:off x="4573588" y="6257925"/>
            <a:ext cx="477837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ssr2gw_exp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4" name="Rectangle 152"/>
          <p:cNvSpPr>
            <a:spLocks noChangeArrowheads="1"/>
          </p:cNvSpPr>
          <p:nvPr/>
        </p:nvSpPr>
        <p:spPr bwMode="auto">
          <a:xfrm rot="-5400000">
            <a:off x="4758532" y="6258718"/>
            <a:ext cx="44450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ccov_slope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5" name="Rectangle 153"/>
          <p:cNvSpPr>
            <a:spLocks noChangeArrowheads="1"/>
          </p:cNvSpPr>
          <p:nvPr/>
        </p:nvSpPr>
        <p:spPr bwMode="auto">
          <a:xfrm rot="-5400000">
            <a:off x="4910138" y="6275388"/>
            <a:ext cx="493712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freeh2o_cap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6" name="Rectangle 154"/>
          <p:cNvSpPr>
            <a:spLocks noChangeArrowheads="1"/>
          </p:cNvSpPr>
          <p:nvPr/>
        </p:nvSpPr>
        <p:spPr bwMode="auto">
          <a:xfrm rot="-5400000">
            <a:off x="5057776" y="6313487"/>
            <a:ext cx="538162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tmax_allsnow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7" name="Rectangle 155"/>
          <p:cNvSpPr>
            <a:spLocks noChangeArrowheads="1"/>
          </p:cNvSpPr>
          <p:nvPr/>
        </p:nvSpPr>
        <p:spPr bwMode="auto">
          <a:xfrm rot="-5400000">
            <a:off x="5291932" y="6261893"/>
            <a:ext cx="4254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smidx_exp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8" name="Rectangle 156"/>
          <p:cNvSpPr>
            <a:spLocks noChangeArrowheads="1"/>
          </p:cNvSpPr>
          <p:nvPr/>
        </p:nvSpPr>
        <p:spPr bwMode="auto">
          <a:xfrm rot="-5400000">
            <a:off x="5453856" y="6265070"/>
            <a:ext cx="454025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adjmix_rain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49" name="Rectangle 157"/>
          <p:cNvSpPr>
            <a:spLocks noChangeArrowheads="1"/>
          </p:cNvSpPr>
          <p:nvPr/>
        </p:nvSpPr>
        <p:spPr bwMode="auto">
          <a:xfrm rot="-5400000">
            <a:off x="5630069" y="6250782"/>
            <a:ext cx="4445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carea_max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0" name="Rectangle 158"/>
          <p:cNvSpPr>
            <a:spLocks noChangeArrowheads="1"/>
          </p:cNvSpPr>
          <p:nvPr/>
        </p:nvSpPr>
        <p:spPr bwMode="auto">
          <a:xfrm rot="-5400000">
            <a:off x="5776119" y="6295231"/>
            <a:ext cx="504825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potet_sublim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1" name="Rectangle 159"/>
          <p:cNvSpPr>
            <a:spLocks noChangeArrowheads="1"/>
          </p:cNvSpPr>
          <p:nvPr/>
        </p:nvSpPr>
        <p:spPr bwMode="auto">
          <a:xfrm rot="-5400000">
            <a:off x="6015831" y="6223795"/>
            <a:ext cx="365125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crad_exp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2" name="Rectangle 160"/>
          <p:cNvSpPr>
            <a:spLocks noChangeArrowheads="1"/>
          </p:cNvSpPr>
          <p:nvPr/>
        </p:nvSpPr>
        <p:spPr bwMode="auto">
          <a:xfrm rot="-5400000">
            <a:off x="6122988" y="6296025"/>
            <a:ext cx="503237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ssrmax_coef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3" name="Rectangle 161"/>
          <p:cNvSpPr>
            <a:spLocks noChangeArrowheads="1"/>
          </p:cNvSpPr>
          <p:nvPr/>
        </p:nvSpPr>
        <p:spPr bwMode="auto">
          <a:xfrm rot="-5400000">
            <a:off x="6308726" y="6291262"/>
            <a:ext cx="474662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settle_const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4" name="Rectangle 162"/>
          <p:cNvSpPr>
            <a:spLocks noChangeArrowheads="1"/>
          </p:cNvSpPr>
          <p:nvPr/>
        </p:nvSpPr>
        <p:spPr bwMode="auto">
          <a:xfrm rot="-5400000">
            <a:off x="6457157" y="6288881"/>
            <a:ext cx="53340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imp_sto_max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5" name="Rectangle 163"/>
          <p:cNvSpPr>
            <a:spLocks noChangeArrowheads="1"/>
          </p:cNvSpPr>
          <p:nvPr/>
        </p:nvSpPr>
        <p:spPr bwMode="auto">
          <a:xfrm rot="-5400000">
            <a:off x="6665913" y="6256337"/>
            <a:ext cx="46513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jh_coef_hru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6" name="Rectangle 164"/>
          <p:cNvSpPr>
            <a:spLocks noChangeArrowheads="1"/>
          </p:cNvSpPr>
          <p:nvPr/>
        </p:nvSpPr>
        <p:spPr bwMode="auto">
          <a:xfrm rot="-5400000">
            <a:off x="6861969" y="6226969"/>
            <a:ext cx="4191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albset_rna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7" name="Rectangle 165"/>
          <p:cNvSpPr>
            <a:spLocks noChangeArrowheads="1"/>
          </p:cNvSpPr>
          <p:nvPr/>
        </p:nvSpPr>
        <p:spPr bwMode="auto">
          <a:xfrm rot="-5400000">
            <a:off x="7043738" y="6240463"/>
            <a:ext cx="404812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cecn_coef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8" name="Rectangle 166"/>
          <p:cNvSpPr>
            <a:spLocks noChangeArrowheads="1"/>
          </p:cNvSpPr>
          <p:nvPr/>
        </p:nvSpPr>
        <p:spPr bwMode="auto">
          <a:xfrm rot="-5400000">
            <a:off x="7181850" y="6245226"/>
            <a:ext cx="471487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ppt_rad_adj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59" name="Rectangle 167"/>
          <p:cNvSpPr>
            <a:spLocks noChangeArrowheads="1"/>
          </p:cNvSpPr>
          <p:nvPr/>
        </p:nvSpPr>
        <p:spPr bwMode="auto">
          <a:xfrm rot="-5400000">
            <a:off x="7383463" y="6245225"/>
            <a:ext cx="420687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ccov_intcp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60" name="Rectangle 168"/>
          <p:cNvSpPr>
            <a:spLocks noChangeArrowheads="1"/>
          </p:cNvSpPr>
          <p:nvPr/>
        </p:nvSpPr>
        <p:spPr bwMode="auto">
          <a:xfrm rot="-5400000">
            <a:off x="7504113" y="6291263"/>
            <a:ext cx="519112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snowinf_max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61" name="Rectangle 169"/>
          <p:cNvSpPr>
            <a:spLocks noChangeArrowheads="1"/>
          </p:cNvSpPr>
          <p:nvPr/>
        </p:nvSpPr>
        <p:spPr bwMode="auto">
          <a:xfrm rot="-5400000">
            <a:off x="7784306" y="6193632"/>
            <a:ext cx="365125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den_max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62" name="Rectangle 170"/>
          <p:cNvSpPr>
            <a:spLocks noChangeArrowheads="1"/>
          </p:cNvSpPr>
          <p:nvPr/>
        </p:nvSpPr>
        <p:spPr bwMode="auto">
          <a:xfrm rot="-5400000">
            <a:off x="7859713" y="6265862"/>
            <a:ext cx="509588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pref_flw_den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63" name="Rectangle 171"/>
          <p:cNvSpPr>
            <a:spLocks noChangeArrowheads="1"/>
          </p:cNvSpPr>
          <p:nvPr/>
        </p:nvSpPr>
        <p:spPr bwMode="auto">
          <a:xfrm rot="-5400000">
            <a:off x="8143875" y="6176963"/>
            <a:ext cx="287338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jh_coef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64" name="Rectangle 172"/>
          <p:cNvSpPr>
            <a:spLocks noChangeArrowheads="1"/>
          </p:cNvSpPr>
          <p:nvPr/>
        </p:nvSpPr>
        <p:spPr bwMode="auto">
          <a:xfrm rot="-5400000">
            <a:off x="8219282" y="6280943"/>
            <a:ext cx="4889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slowcoef_sq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65" name="Rectangle 173"/>
          <p:cNvSpPr>
            <a:spLocks noChangeArrowheads="1"/>
          </p:cNvSpPr>
          <p:nvPr/>
        </p:nvSpPr>
        <p:spPr bwMode="auto">
          <a:xfrm rot="-5400000">
            <a:off x="8440737" y="6223001"/>
            <a:ext cx="385763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radj_wppt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66" name="Rectangle 174"/>
          <p:cNvSpPr>
            <a:spLocks noChangeArrowheads="1"/>
          </p:cNvSpPr>
          <p:nvPr/>
        </p:nvSpPr>
        <p:spPr bwMode="auto">
          <a:xfrm rot="-5400000">
            <a:off x="8591550" y="6259513"/>
            <a:ext cx="439738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albset_rnm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67" name="Rectangle 175"/>
          <p:cNvSpPr>
            <a:spLocks noChangeArrowheads="1"/>
          </p:cNvSpPr>
          <p:nvPr/>
        </p:nvSpPr>
        <p:spPr bwMode="auto">
          <a:xfrm rot="-5400000">
            <a:off x="8798719" y="6220619"/>
            <a:ext cx="365125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700" dirty="0">
                <a:solidFill>
                  <a:srgbClr val="000000"/>
                </a:solidFill>
                <a:latin typeface="Arial" charset="0"/>
              </a:rPr>
              <a:t>radj_sppt</a:t>
            </a:r>
            <a:endParaRPr lang="en-US" sz="1800" dirty="0">
              <a:latin typeface="Garamond" pitchFamily="18" charset="0"/>
            </a:endParaRPr>
          </a:p>
        </p:txBody>
      </p:sp>
      <p:sp>
        <p:nvSpPr>
          <p:cNvPr id="8368" name="Rectangle 176"/>
          <p:cNvSpPr>
            <a:spLocks noChangeArrowheads="1"/>
          </p:cNvSpPr>
          <p:nvPr/>
        </p:nvSpPr>
        <p:spPr bwMode="auto">
          <a:xfrm>
            <a:off x="33338" y="112713"/>
            <a:ext cx="9069387" cy="6607175"/>
          </a:xfrm>
          <a:prstGeom prst="rect">
            <a:avLst/>
          </a:prstGeom>
          <a:noFill/>
          <a:ln w="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" name="Group 178"/>
          <p:cNvGrpSpPr>
            <a:grpSpLocks/>
          </p:cNvGrpSpPr>
          <p:nvPr/>
        </p:nvGrpSpPr>
        <p:grpSpPr bwMode="auto">
          <a:xfrm>
            <a:off x="344488" y="1087438"/>
            <a:ext cx="8799512" cy="2292350"/>
            <a:chOff x="217" y="685"/>
            <a:chExt cx="5543" cy="1444"/>
          </a:xfrm>
        </p:grpSpPr>
        <p:sp>
          <p:nvSpPr>
            <p:cNvPr id="8371" name="Rectangle 179"/>
            <p:cNvSpPr>
              <a:spLocks noChangeArrowheads="1"/>
            </p:cNvSpPr>
            <p:nvPr/>
          </p:nvSpPr>
          <p:spPr bwMode="auto">
            <a:xfrm>
              <a:off x="217" y="692"/>
              <a:ext cx="5543" cy="1437"/>
            </a:xfrm>
            <a:prstGeom prst="rect">
              <a:avLst/>
            </a:prstGeom>
            <a:solidFill>
              <a:srgbClr val="008000">
                <a:alpha val="20000"/>
              </a:srgbClr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372" name="Text Box 180"/>
            <p:cNvSpPr txBox="1">
              <a:spLocks noChangeArrowheads="1"/>
            </p:cNvSpPr>
            <p:nvPr/>
          </p:nvSpPr>
          <p:spPr bwMode="auto">
            <a:xfrm>
              <a:off x="238" y="685"/>
              <a:ext cx="505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endParaRPr lang="en-US" sz="1800" dirty="0">
                <a:latin typeface="Arial" charset="0"/>
              </a:endParaRPr>
            </a:p>
          </p:txBody>
        </p:sp>
      </p:grpSp>
      <p:sp>
        <p:nvSpPr>
          <p:cNvPr id="8370" name="TextBox 182"/>
          <p:cNvSpPr txBox="1">
            <a:spLocks noChangeArrowheads="1"/>
          </p:cNvSpPr>
          <p:nvPr/>
        </p:nvSpPr>
        <p:spPr bwMode="auto">
          <a:xfrm>
            <a:off x="450850" y="288925"/>
            <a:ext cx="869315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  <a:latin typeface="Calibri" pitchFamily="34" charset="0"/>
              </a:rPr>
              <a:t>GSFLOW Parameters:  37 sensitive parameter according to Log Composite Scaled Sensitivities</a:t>
            </a:r>
          </a:p>
        </p:txBody>
      </p:sp>
      <p:sp>
        <p:nvSpPr>
          <p:cNvPr id="181" name="Text Box 1068"/>
          <p:cNvSpPr txBox="1">
            <a:spLocks noChangeArrowheads="1"/>
          </p:cNvSpPr>
          <p:nvPr/>
        </p:nvSpPr>
        <p:spPr bwMode="auto">
          <a:xfrm>
            <a:off x="0" y="6469275"/>
            <a:ext cx="2776537" cy="246221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chemeClr val="bg2"/>
                </a:solidFill>
                <a:latin typeface="Calibri" pitchFamily="34" charset="0"/>
              </a:rPr>
              <a:t>after Doherty and Hunt (2009)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338" y="795338"/>
            <a:ext cx="8856662" cy="5614987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</p:pic>
      <p:sp>
        <p:nvSpPr>
          <p:cNvPr id="9219" name="Rectangle 2"/>
          <p:cNvSpPr txBox="1">
            <a:spLocks noChangeArrowheads="1"/>
          </p:cNvSpPr>
          <p:nvPr/>
        </p:nvSpPr>
        <p:spPr bwMode="auto">
          <a:xfrm>
            <a:off x="0" y="0"/>
            <a:ext cx="8985250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en-US" sz="2800" dirty="0">
                <a:solidFill>
                  <a:schemeClr val="tx2"/>
                </a:solidFill>
                <a:latin typeface="Calibri" pitchFamily="34" charset="0"/>
              </a:rPr>
              <a:t>Just because a parameter is sensitive is it </a:t>
            </a:r>
            <a:r>
              <a:rPr lang="en-US" sz="2800" i="1" dirty="0">
                <a:latin typeface="Calibri" pitchFamily="34" charset="0"/>
              </a:rPr>
              <a:t>identifiable</a:t>
            </a:r>
            <a:r>
              <a:rPr lang="en-US" sz="2800" dirty="0">
                <a:latin typeface="Calibri" pitchFamily="34" charset="0"/>
              </a:rPr>
              <a:t>?</a:t>
            </a:r>
            <a:r>
              <a:rPr lang="en-US" sz="2800" dirty="0">
                <a:solidFill>
                  <a:schemeClr val="tx2"/>
                </a:solidFill>
                <a:latin typeface="Calibri" pitchFamily="34" charset="0"/>
              </a:rPr>
              <a:t>  </a:t>
            </a:r>
            <a:r>
              <a:rPr lang="en-US" sz="2800" u="sng" dirty="0">
                <a:latin typeface="Calibri" pitchFamily="34" charset="0"/>
              </a:rPr>
              <a:t>No.</a:t>
            </a:r>
            <a:endParaRPr lang="en-US" sz="5400" u="sng" dirty="0">
              <a:latin typeface="Calibri" pitchFamily="34" charset="0"/>
            </a:endParaRPr>
          </a:p>
        </p:txBody>
      </p:sp>
      <p:grpSp>
        <p:nvGrpSpPr>
          <p:cNvPr id="2" name="Group 1029"/>
          <p:cNvGrpSpPr>
            <a:grpSpLocks/>
          </p:cNvGrpSpPr>
          <p:nvPr/>
        </p:nvGrpSpPr>
        <p:grpSpPr bwMode="auto">
          <a:xfrm>
            <a:off x="1447800" y="1381125"/>
            <a:ext cx="7237413" cy="2849563"/>
            <a:chOff x="911" y="1042"/>
            <a:chExt cx="4309" cy="1815"/>
          </a:xfrm>
        </p:grpSpPr>
        <p:sp>
          <p:nvSpPr>
            <p:cNvPr id="9251" name="Line 1030"/>
            <p:cNvSpPr>
              <a:spLocks noChangeShapeType="1"/>
            </p:cNvSpPr>
            <p:nvPr/>
          </p:nvSpPr>
          <p:spPr bwMode="auto">
            <a:xfrm>
              <a:off x="911" y="1694"/>
              <a:ext cx="0" cy="2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2" name="Line 1031"/>
            <p:cNvSpPr>
              <a:spLocks noChangeShapeType="1"/>
            </p:cNvSpPr>
            <p:nvPr/>
          </p:nvSpPr>
          <p:spPr bwMode="auto">
            <a:xfrm>
              <a:off x="1130" y="2643"/>
              <a:ext cx="0" cy="2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3" name="Line 1032"/>
            <p:cNvSpPr>
              <a:spLocks noChangeShapeType="1"/>
            </p:cNvSpPr>
            <p:nvPr/>
          </p:nvSpPr>
          <p:spPr bwMode="auto">
            <a:xfrm>
              <a:off x="2190" y="1145"/>
              <a:ext cx="0" cy="2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4" name="Line 1033"/>
            <p:cNvSpPr>
              <a:spLocks noChangeShapeType="1"/>
            </p:cNvSpPr>
            <p:nvPr/>
          </p:nvSpPr>
          <p:spPr bwMode="auto">
            <a:xfrm>
              <a:off x="5220" y="1998"/>
              <a:ext cx="0" cy="2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5" name="Line 1034"/>
            <p:cNvSpPr>
              <a:spLocks noChangeShapeType="1"/>
            </p:cNvSpPr>
            <p:nvPr/>
          </p:nvSpPr>
          <p:spPr bwMode="auto">
            <a:xfrm>
              <a:off x="4559" y="1604"/>
              <a:ext cx="0" cy="2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6" name="Line 1035"/>
            <p:cNvSpPr>
              <a:spLocks noChangeShapeType="1"/>
            </p:cNvSpPr>
            <p:nvPr/>
          </p:nvSpPr>
          <p:spPr bwMode="auto">
            <a:xfrm>
              <a:off x="3925" y="2136"/>
              <a:ext cx="0" cy="2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7" name="Line 1036"/>
            <p:cNvSpPr>
              <a:spLocks noChangeShapeType="1"/>
            </p:cNvSpPr>
            <p:nvPr/>
          </p:nvSpPr>
          <p:spPr bwMode="auto">
            <a:xfrm>
              <a:off x="3063" y="1094"/>
              <a:ext cx="0" cy="2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8" name="Line 1037"/>
            <p:cNvSpPr>
              <a:spLocks noChangeShapeType="1"/>
            </p:cNvSpPr>
            <p:nvPr/>
          </p:nvSpPr>
          <p:spPr bwMode="auto">
            <a:xfrm>
              <a:off x="2302" y="1042"/>
              <a:ext cx="0" cy="21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" name="Group 1039"/>
          <p:cNvGrpSpPr>
            <a:grpSpLocks/>
          </p:cNvGrpSpPr>
          <p:nvPr/>
        </p:nvGrpSpPr>
        <p:grpSpPr bwMode="auto">
          <a:xfrm>
            <a:off x="939800" y="5200650"/>
            <a:ext cx="7905750" cy="339725"/>
            <a:chOff x="598" y="3431"/>
            <a:chExt cx="4729" cy="214"/>
          </a:xfrm>
        </p:grpSpPr>
        <p:sp>
          <p:nvSpPr>
            <p:cNvPr id="9224" name="Line 1040"/>
            <p:cNvSpPr>
              <a:spLocks noChangeShapeType="1"/>
            </p:cNvSpPr>
            <p:nvPr/>
          </p:nvSpPr>
          <p:spPr bwMode="auto">
            <a:xfrm>
              <a:off x="598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5" name="Line 1041"/>
            <p:cNvSpPr>
              <a:spLocks noChangeShapeType="1"/>
            </p:cNvSpPr>
            <p:nvPr/>
          </p:nvSpPr>
          <p:spPr bwMode="auto">
            <a:xfrm>
              <a:off x="721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6" name="Line 1042"/>
            <p:cNvSpPr>
              <a:spLocks noChangeShapeType="1"/>
            </p:cNvSpPr>
            <p:nvPr/>
          </p:nvSpPr>
          <p:spPr bwMode="auto">
            <a:xfrm>
              <a:off x="817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7" name="Line 1043"/>
            <p:cNvSpPr>
              <a:spLocks noChangeShapeType="1"/>
            </p:cNvSpPr>
            <p:nvPr/>
          </p:nvSpPr>
          <p:spPr bwMode="auto">
            <a:xfrm>
              <a:off x="1241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8" name="Line 1044"/>
            <p:cNvSpPr>
              <a:spLocks noChangeShapeType="1"/>
            </p:cNvSpPr>
            <p:nvPr/>
          </p:nvSpPr>
          <p:spPr bwMode="auto">
            <a:xfrm>
              <a:off x="1351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9" name="Line 1045"/>
            <p:cNvSpPr>
              <a:spLocks noChangeShapeType="1"/>
            </p:cNvSpPr>
            <p:nvPr/>
          </p:nvSpPr>
          <p:spPr bwMode="auto">
            <a:xfrm>
              <a:off x="1461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0" name="Line 1046"/>
            <p:cNvSpPr>
              <a:spLocks noChangeShapeType="1"/>
            </p:cNvSpPr>
            <p:nvPr/>
          </p:nvSpPr>
          <p:spPr bwMode="auto">
            <a:xfrm>
              <a:off x="1676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1" name="Line 1047"/>
            <p:cNvSpPr>
              <a:spLocks noChangeShapeType="1"/>
            </p:cNvSpPr>
            <p:nvPr/>
          </p:nvSpPr>
          <p:spPr bwMode="auto">
            <a:xfrm>
              <a:off x="1780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2" name="Line 1048"/>
            <p:cNvSpPr>
              <a:spLocks noChangeShapeType="1"/>
            </p:cNvSpPr>
            <p:nvPr/>
          </p:nvSpPr>
          <p:spPr bwMode="auto">
            <a:xfrm>
              <a:off x="1896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3" name="Line 1049"/>
            <p:cNvSpPr>
              <a:spLocks noChangeShapeType="1"/>
            </p:cNvSpPr>
            <p:nvPr/>
          </p:nvSpPr>
          <p:spPr bwMode="auto">
            <a:xfrm>
              <a:off x="2541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4" name="Line 1050"/>
            <p:cNvSpPr>
              <a:spLocks noChangeShapeType="1"/>
            </p:cNvSpPr>
            <p:nvPr/>
          </p:nvSpPr>
          <p:spPr bwMode="auto">
            <a:xfrm>
              <a:off x="2738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5" name="Line 1051"/>
            <p:cNvSpPr>
              <a:spLocks noChangeShapeType="1"/>
            </p:cNvSpPr>
            <p:nvPr/>
          </p:nvSpPr>
          <p:spPr bwMode="auto">
            <a:xfrm>
              <a:off x="2954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6" name="Line 1052"/>
            <p:cNvSpPr>
              <a:spLocks noChangeShapeType="1"/>
            </p:cNvSpPr>
            <p:nvPr/>
          </p:nvSpPr>
          <p:spPr bwMode="auto">
            <a:xfrm>
              <a:off x="3184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7" name="Line 1053"/>
            <p:cNvSpPr>
              <a:spLocks noChangeShapeType="1"/>
            </p:cNvSpPr>
            <p:nvPr/>
          </p:nvSpPr>
          <p:spPr bwMode="auto">
            <a:xfrm>
              <a:off x="3273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8" name="Line 1054"/>
            <p:cNvSpPr>
              <a:spLocks noChangeShapeType="1"/>
            </p:cNvSpPr>
            <p:nvPr/>
          </p:nvSpPr>
          <p:spPr bwMode="auto">
            <a:xfrm>
              <a:off x="3396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9" name="Line 1055"/>
            <p:cNvSpPr>
              <a:spLocks noChangeShapeType="1"/>
            </p:cNvSpPr>
            <p:nvPr/>
          </p:nvSpPr>
          <p:spPr bwMode="auto">
            <a:xfrm>
              <a:off x="3599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0" name="Line 1056"/>
            <p:cNvSpPr>
              <a:spLocks noChangeShapeType="1"/>
            </p:cNvSpPr>
            <p:nvPr/>
          </p:nvSpPr>
          <p:spPr bwMode="auto">
            <a:xfrm>
              <a:off x="3829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1" name="Line 1057"/>
            <p:cNvSpPr>
              <a:spLocks noChangeShapeType="1"/>
            </p:cNvSpPr>
            <p:nvPr/>
          </p:nvSpPr>
          <p:spPr bwMode="auto">
            <a:xfrm>
              <a:off x="4032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2" name="Line 1058"/>
            <p:cNvSpPr>
              <a:spLocks noChangeShapeType="1"/>
            </p:cNvSpPr>
            <p:nvPr/>
          </p:nvSpPr>
          <p:spPr bwMode="auto">
            <a:xfrm>
              <a:off x="4141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3" name="Line 1059"/>
            <p:cNvSpPr>
              <a:spLocks noChangeShapeType="1"/>
            </p:cNvSpPr>
            <p:nvPr/>
          </p:nvSpPr>
          <p:spPr bwMode="auto">
            <a:xfrm>
              <a:off x="4264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4" name="Line 1060"/>
            <p:cNvSpPr>
              <a:spLocks noChangeShapeType="1"/>
            </p:cNvSpPr>
            <p:nvPr/>
          </p:nvSpPr>
          <p:spPr bwMode="auto">
            <a:xfrm>
              <a:off x="4374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5" name="Line 1061"/>
            <p:cNvSpPr>
              <a:spLocks noChangeShapeType="1"/>
            </p:cNvSpPr>
            <p:nvPr/>
          </p:nvSpPr>
          <p:spPr bwMode="auto">
            <a:xfrm>
              <a:off x="4476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6" name="Line 1062"/>
            <p:cNvSpPr>
              <a:spLocks noChangeShapeType="1"/>
            </p:cNvSpPr>
            <p:nvPr/>
          </p:nvSpPr>
          <p:spPr bwMode="auto">
            <a:xfrm>
              <a:off x="5327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7" name="Line 1063"/>
            <p:cNvSpPr>
              <a:spLocks noChangeShapeType="1"/>
            </p:cNvSpPr>
            <p:nvPr/>
          </p:nvSpPr>
          <p:spPr bwMode="auto">
            <a:xfrm>
              <a:off x="5115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8" name="Line 1064"/>
            <p:cNvSpPr>
              <a:spLocks noChangeShapeType="1"/>
            </p:cNvSpPr>
            <p:nvPr/>
          </p:nvSpPr>
          <p:spPr bwMode="auto">
            <a:xfrm>
              <a:off x="5010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49" name="Line 1065"/>
            <p:cNvSpPr>
              <a:spLocks noChangeShapeType="1"/>
            </p:cNvSpPr>
            <p:nvPr/>
          </p:nvSpPr>
          <p:spPr bwMode="auto">
            <a:xfrm>
              <a:off x="4892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50" name="Line 1066"/>
            <p:cNvSpPr>
              <a:spLocks noChangeShapeType="1"/>
            </p:cNvSpPr>
            <p:nvPr/>
          </p:nvSpPr>
          <p:spPr bwMode="auto">
            <a:xfrm>
              <a:off x="4693" y="3431"/>
              <a:ext cx="0" cy="21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87435" name="Text Box 1067"/>
          <p:cNvSpPr txBox="1">
            <a:spLocks noChangeArrowheads="1"/>
          </p:cNvSpPr>
          <p:nvPr/>
        </p:nvSpPr>
        <p:spPr bwMode="auto">
          <a:xfrm>
            <a:off x="5549900" y="1054100"/>
            <a:ext cx="3594100" cy="9540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2"/>
                </a:solidFill>
                <a:latin typeface="Calibri" pitchFamily="34" charset="0"/>
              </a:rPr>
              <a:t>-gage constrains 8 of 46</a:t>
            </a:r>
          </a:p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2"/>
                </a:solidFill>
                <a:latin typeface="Calibri" pitchFamily="34" charset="0"/>
              </a:rPr>
              <a:t>-gage has </a:t>
            </a:r>
            <a:r>
              <a:rPr lang="en-US" sz="1400" b="1" u="sng" dirty="0">
                <a:solidFill>
                  <a:schemeClr val="bg2"/>
                </a:solidFill>
                <a:latin typeface="Calibri" pitchFamily="34" charset="0"/>
              </a:rPr>
              <a:t>NO</a:t>
            </a:r>
            <a:r>
              <a:rPr lang="en-US" sz="1400" b="1" dirty="0">
                <a:solidFill>
                  <a:schemeClr val="bg2"/>
                </a:solidFill>
                <a:latin typeface="Calibri" pitchFamily="34" charset="0"/>
              </a:rPr>
              <a:t> information for 27 of 46</a:t>
            </a:r>
          </a:p>
          <a:p>
            <a:pPr>
              <a:spcBef>
                <a:spcPct val="50000"/>
              </a:spcBef>
            </a:pPr>
            <a:r>
              <a:rPr lang="en-US" sz="1400" b="1" dirty="0">
                <a:solidFill>
                  <a:schemeClr val="bg2"/>
                </a:solidFill>
                <a:latin typeface="Calibri" pitchFamily="34" charset="0"/>
              </a:rPr>
              <a:t>Need more/different calibration data!</a:t>
            </a:r>
          </a:p>
        </p:txBody>
      </p:sp>
      <p:sp>
        <p:nvSpPr>
          <p:cNvPr id="9223" name="Text Box 1068"/>
          <p:cNvSpPr txBox="1">
            <a:spLocks noChangeArrowheads="1"/>
          </p:cNvSpPr>
          <p:nvPr/>
        </p:nvSpPr>
        <p:spPr bwMode="auto">
          <a:xfrm>
            <a:off x="6367463" y="6400800"/>
            <a:ext cx="2776537" cy="306388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alibri" pitchFamily="34" charset="0"/>
              </a:rPr>
              <a:t>after Doherty and Hunt (2009)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0" y="109538"/>
            <a:ext cx="9144000" cy="1143000"/>
          </a:xfrm>
        </p:spPr>
        <p:txBody>
          <a:bodyPr/>
          <a:lstStyle/>
          <a:p>
            <a:r>
              <a:rPr lang="en-US" b="1" dirty="0">
                <a:latin typeface="Calibri" pitchFamily="34" charset="0"/>
              </a:rPr>
              <a:t>Adding time-series processing to raw observation data: 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</a:rPr>
              <a:t>Identifiability</a:t>
            </a:r>
          </a:p>
        </p:txBody>
      </p:sp>
      <p:pic>
        <p:nvPicPr>
          <p:cNvPr id="10243" name="Content Placeholder 5" descr="notsrpoc.tif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4982" t="4865" r="1852" b="2711"/>
          <a:stretch>
            <a:fillRect/>
          </a:stretch>
        </p:blipFill>
        <p:spPr>
          <a:xfrm>
            <a:off x="0" y="1476375"/>
            <a:ext cx="4513263" cy="4340225"/>
          </a:xfrm>
        </p:spPr>
      </p:pic>
      <p:sp>
        <p:nvSpPr>
          <p:cNvPr id="10244" name="TextBox 7"/>
          <p:cNvSpPr txBox="1">
            <a:spLocks noChangeArrowheads="1"/>
          </p:cNvSpPr>
          <p:nvPr/>
        </p:nvSpPr>
        <p:spPr bwMode="auto">
          <a:xfrm>
            <a:off x="-119063" y="5857875"/>
            <a:ext cx="4670426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No time-series processing</a:t>
            </a:r>
          </a:p>
          <a:p>
            <a:pPr algn="ctr"/>
            <a:r>
              <a:rPr lang="en-US" sz="2000" b="1" dirty="0">
                <a:latin typeface="Calibri" pitchFamily="34" charset="0"/>
              </a:rPr>
              <a:t>(observations support </a:t>
            </a:r>
            <a:r>
              <a:rPr lang="en-US" sz="2000" b="1" dirty="0">
                <a:solidFill>
                  <a:schemeClr val="tx2"/>
                </a:solidFill>
                <a:latin typeface="Calibri" pitchFamily="34" charset="0"/>
              </a:rPr>
              <a:t>10 singular values</a:t>
            </a:r>
            <a:r>
              <a:rPr lang="en-US" sz="2000" b="1" dirty="0">
                <a:latin typeface="Calibri" pitchFamily="34" charset="0"/>
              </a:rPr>
              <a:t>)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4572000" y="1500188"/>
            <a:ext cx="4572000" cy="5126037"/>
            <a:chOff x="4572000" y="1500959"/>
            <a:chExt cx="4572000" cy="5125643"/>
          </a:xfrm>
        </p:grpSpPr>
        <p:pic>
          <p:nvPicPr>
            <p:cNvPr id="10246" name="Picture 6" descr="with_tsproc.tiff"/>
            <p:cNvPicPr>
              <a:picLocks noChangeAspect="1"/>
            </p:cNvPicPr>
            <p:nvPr/>
          </p:nvPicPr>
          <p:blipFill>
            <a:blip r:embed="rId3" cstate="print"/>
            <a:srcRect l="24986" t="8850" r="3165"/>
            <a:stretch>
              <a:fillRect/>
            </a:stretch>
          </p:blipFill>
          <p:spPr bwMode="auto">
            <a:xfrm>
              <a:off x="4655127" y="1500959"/>
              <a:ext cx="4488873" cy="43243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247" name="TextBox 8"/>
            <p:cNvSpPr txBox="1">
              <a:spLocks noChangeArrowheads="1"/>
            </p:cNvSpPr>
            <p:nvPr/>
          </p:nvSpPr>
          <p:spPr bwMode="auto">
            <a:xfrm>
              <a:off x="4572000" y="5857161"/>
              <a:ext cx="4546979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b="1" dirty="0">
                  <a:latin typeface="Calibri" pitchFamily="34" charset="0"/>
                </a:rPr>
                <a:t>With time-series processing</a:t>
              </a:r>
            </a:p>
            <a:p>
              <a:pPr algn="ctr"/>
              <a:r>
                <a:rPr lang="en-US" sz="2000" b="1" dirty="0">
                  <a:latin typeface="Calibri" pitchFamily="34" charset="0"/>
                </a:rPr>
                <a:t>(observations support </a:t>
              </a:r>
              <a:r>
                <a:rPr lang="en-US" sz="2000" b="1" dirty="0">
                  <a:solidFill>
                    <a:schemeClr val="tx2"/>
                  </a:solidFill>
                  <a:latin typeface="Calibri" pitchFamily="34" charset="0"/>
                </a:rPr>
                <a:t>20 singular values</a:t>
              </a:r>
              <a:r>
                <a:rPr lang="en-US" sz="2000" b="1" dirty="0">
                  <a:latin typeface="Calibri" pitchFamily="34" charset="0"/>
                </a:rPr>
                <a:t>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82549"/>
            <a:ext cx="9144000" cy="2363767"/>
          </a:xfrm>
        </p:spPr>
        <p:txBody>
          <a:bodyPr/>
          <a:lstStyle/>
          <a:p>
            <a:pPr eaLnBrk="1" hangingPunct="1"/>
            <a:r>
              <a:rPr lang="en-US" b="1" dirty="0">
                <a:latin typeface="Calibri" pitchFamily="34" charset="0"/>
              </a:rPr>
              <a:t>Handling parameter correlation and insensitivity </a:t>
            </a:r>
            <a:br>
              <a:rPr lang="en-US" b="1" dirty="0">
                <a:latin typeface="Calibri" pitchFamily="34" charset="0"/>
              </a:rPr>
            </a:br>
            <a:r>
              <a:rPr lang="en-US" b="1" dirty="0">
                <a:solidFill>
                  <a:schemeClr val="tx1"/>
                </a:solidFill>
                <a:latin typeface="Calibri" pitchFamily="34" charset="0"/>
              </a:rPr>
              <a:t>Truncated SVD and superparameters 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615" name="TextBox 614"/>
          <p:cNvSpPr txBox="1"/>
          <p:nvPr/>
        </p:nvSpPr>
        <p:spPr>
          <a:xfrm>
            <a:off x="3040083" y="3562598"/>
            <a:ext cx="4655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itchFamily="34" charset="0"/>
              </a:rPr>
              <a:t>S</a:t>
            </a:r>
            <a:r>
              <a:rPr lang="en-US" sz="3600" baseline="30000" dirty="0">
                <a:latin typeface="Calibri" pitchFamily="34" charset="0"/>
              </a:rPr>
              <a:t>-1</a:t>
            </a:r>
            <a:r>
              <a:rPr lang="en-US" sz="3600" dirty="0">
                <a:latin typeface="Calibri" pitchFamily="34" charset="0"/>
              </a:rPr>
              <a:t> U</a:t>
            </a:r>
            <a:r>
              <a:rPr lang="en-US" sz="3600" baseline="30000" dirty="0">
                <a:latin typeface="Calibri" pitchFamily="34" charset="0"/>
              </a:rPr>
              <a:t>t</a:t>
            </a:r>
            <a:r>
              <a:rPr lang="en-US" sz="3600" baseline="-25000" dirty="0">
                <a:latin typeface="Calibri" pitchFamily="34" charset="0"/>
              </a:rPr>
              <a:t>1</a:t>
            </a:r>
            <a:r>
              <a:rPr lang="en-US" sz="3600" b="1" dirty="0">
                <a:latin typeface="Calibri" pitchFamily="34" charset="0"/>
              </a:rPr>
              <a:t>h</a:t>
            </a:r>
            <a:r>
              <a:rPr lang="en-US" sz="3600" dirty="0">
                <a:latin typeface="Calibri" pitchFamily="34" charset="0"/>
              </a:rPr>
              <a:t> = V</a:t>
            </a:r>
            <a:r>
              <a:rPr lang="en-US" sz="3600" baseline="30000" dirty="0">
                <a:latin typeface="Calibri" pitchFamily="34" charset="0"/>
              </a:rPr>
              <a:t>t</a:t>
            </a:r>
            <a:r>
              <a:rPr lang="en-US" sz="3600" b="1" dirty="0">
                <a:latin typeface="Calibri" pitchFamily="34" charset="0"/>
              </a:rPr>
              <a:t>p</a:t>
            </a:r>
          </a:p>
        </p:txBody>
      </p:sp>
      <p:grpSp>
        <p:nvGrpSpPr>
          <p:cNvPr id="628" name="Group 627"/>
          <p:cNvGrpSpPr/>
          <p:nvPr/>
        </p:nvGrpSpPr>
        <p:grpSpPr>
          <a:xfrm>
            <a:off x="2018805" y="3538847"/>
            <a:ext cx="4783776" cy="1589821"/>
            <a:chOff x="2018805" y="3538847"/>
            <a:chExt cx="4783776" cy="1589821"/>
          </a:xfrm>
        </p:grpSpPr>
        <p:grpSp>
          <p:nvGrpSpPr>
            <p:cNvPr id="621" name="Group 620"/>
            <p:cNvGrpSpPr/>
            <p:nvPr/>
          </p:nvGrpSpPr>
          <p:grpSpPr>
            <a:xfrm>
              <a:off x="2018805" y="3538847"/>
              <a:ext cx="2078182" cy="1589821"/>
              <a:chOff x="1543792" y="2648197"/>
              <a:chExt cx="2078182" cy="1589821"/>
            </a:xfrm>
          </p:grpSpPr>
          <p:grpSp>
            <p:nvGrpSpPr>
              <p:cNvPr id="619" name="Group 618"/>
              <p:cNvGrpSpPr/>
              <p:nvPr/>
            </p:nvGrpSpPr>
            <p:grpSpPr>
              <a:xfrm>
                <a:off x="2303813" y="2648197"/>
                <a:ext cx="902524" cy="1151907"/>
                <a:chOff x="2303813" y="2648197"/>
                <a:chExt cx="902524" cy="1151907"/>
              </a:xfrm>
            </p:grpSpPr>
            <p:sp>
              <p:nvSpPr>
                <p:cNvPr id="616" name="Oval 615"/>
                <p:cNvSpPr/>
                <p:nvPr/>
              </p:nvSpPr>
              <p:spPr bwMode="auto">
                <a:xfrm>
                  <a:off x="2446316" y="2648197"/>
                  <a:ext cx="760021" cy="700645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618" name="Straight Arrow Connector 617"/>
                <p:cNvCxnSpPr/>
                <p:nvPr/>
              </p:nvCxnSpPr>
              <p:spPr bwMode="auto">
                <a:xfrm flipV="1">
                  <a:off x="2303813" y="3325091"/>
                  <a:ext cx="344384" cy="475013"/>
                </a:xfrm>
                <a:prstGeom prst="straightConnector1">
                  <a:avLst/>
                </a:prstGeom>
                <a:noFill/>
                <a:ln w="3492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620" name="TextBox 619"/>
              <p:cNvSpPr txBox="1"/>
              <p:nvPr/>
            </p:nvSpPr>
            <p:spPr>
              <a:xfrm>
                <a:off x="1543792" y="3776353"/>
                <a:ext cx="2078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itchFamily="34" charset="0"/>
                  </a:rPr>
                  <a:t>singular values</a:t>
                </a:r>
              </a:p>
            </p:txBody>
          </p:sp>
        </p:grpSp>
        <p:grpSp>
          <p:nvGrpSpPr>
            <p:cNvPr id="622" name="Group 621"/>
            <p:cNvGrpSpPr/>
            <p:nvPr/>
          </p:nvGrpSpPr>
          <p:grpSpPr>
            <a:xfrm>
              <a:off x="4724399" y="3716977"/>
              <a:ext cx="2078182" cy="1385960"/>
              <a:chOff x="2398815" y="2875808"/>
              <a:chExt cx="2078182" cy="1385960"/>
            </a:xfrm>
          </p:grpSpPr>
          <p:grpSp>
            <p:nvGrpSpPr>
              <p:cNvPr id="623" name="Group 618"/>
              <p:cNvGrpSpPr/>
              <p:nvPr/>
            </p:nvGrpSpPr>
            <p:grpSpPr>
              <a:xfrm>
                <a:off x="2875808" y="2875808"/>
                <a:ext cx="558141" cy="866899"/>
                <a:chOff x="2875808" y="2875808"/>
                <a:chExt cx="558141" cy="866899"/>
              </a:xfrm>
            </p:grpSpPr>
            <p:sp>
              <p:nvSpPr>
                <p:cNvPr id="625" name="Oval 624"/>
                <p:cNvSpPr/>
                <p:nvPr/>
              </p:nvSpPr>
              <p:spPr bwMode="auto">
                <a:xfrm>
                  <a:off x="2875808" y="2875808"/>
                  <a:ext cx="415637" cy="498764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626" name="Straight Arrow Connector 625"/>
                <p:cNvCxnSpPr/>
                <p:nvPr/>
              </p:nvCxnSpPr>
              <p:spPr bwMode="auto">
                <a:xfrm flipH="1" flipV="1">
                  <a:off x="3158837" y="3348842"/>
                  <a:ext cx="275112" cy="393865"/>
                </a:xfrm>
                <a:prstGeom prst="straightConnector1">
                  <a:avLst/>
                </a:prstGeom>
                <a:noFill/>
                <a:ln w="3492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624" name="TextBox 623"/>
              <p:cNvSpPr txBox="1"/>
              <p:nvPr/>
            </p:nvSpPr>
            <p:spPr>
              <a:xfrm>
                <a:off x="2398815" y="3800103"/>
                <a:ext cx="2078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itchFamily="34" charset="0"/>
                  </a:rPr>
                  <a:t>parameters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7"/>
          <p:cNvSpPr txBox="1">
            <a:spLocks noChangeArrowheads="1"/>
          </p:cNvSpPr>
          <p:nvPr/>
        </p:nvSpPr>
        <p:spPr bwMode="auto">
          <a:xfrm>
            <a:off x="404813" y="203200"/>
            <a:ext cx="8739187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 dirty="0">
                <a:latin typeface="Calibri" pitchFamily="34" charset="0"/>
              </a:rPr>
              <a:t>Are transient coupled models better if by coupling modern tools </a:t>
            </a:r>
            <a:r>
              <a:rPr lang="en-US" sz="3600" b="1" dirty="0">
                <a:solidFill>
                  <a:schemeClr val="tx2"/>
                </a:solidFill>
                <a:latin typeface="Calibri" pitchFamily="34" charset="0"/>
              </a:rPr>
              <a:t>(e.g., parameter estimation) </a:t>
            </a:r>
            <a:r>
              <a:rPr lang="en-US" sz="3600" b="1" dirty="0">
                <a:latin typeface="Calibri" pitchFamily="34" charset="0"/>
              </a:rPr>
              <a:t>aren’t used? </a:t>
            </a:r>
            <a:endParaRPr lang="en-US" sz="3600" b="1" dirty="0">
              <a:solidFill>
                <a:srgbClr val="FFFF00"/>
              </a:solidFill>
              <a:latin typeface="Calibri" pitchFamily="34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68213" y="2106138"/>
            <a:ext cx="3865562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latin typeface="Calibri" pitchFamily="34" charset="0"/>
              </a:rPr>
              <a:t>More processes </a:t>
            </a: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=</a:t>
            </a:r>
            <a:r>
              <a:rPr lang="en-US" b="1" dirty="0">
                <a:latin typeface="Calibri" pitchFamily="34" charset="0"/>
              </a:rPr>
              <a:t> more chances to interrogate uncertainty </a:t>
            </a:r>
            <a:r>
              <a:rPr lang="en-US" b="1" i="1" dirty="0">
                <a:solidFill>
                  <a:schemeClr val="tx2"/>
                </a:solidFill>
                <a:latin typeface="Calibri" pitchFamily="34" charset="0"/>
              </a:rPr>
              <a:t>but</a:t>
            </a:r>
            <a:r>
              <a:rPr lang="en-US" b="1" dirty="0">
                <a:latin typeface="Calibri" pitchFamily="34" charset="0"/>
              </a:rPr>
              <a:t> more parameter correlation and insensitivity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latin typeface="Calibri" pitchFamily="34" charset="0"/>
              </a:rPr>
              <a:t>More processes </a:t>
            </a: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=</a:t>
            </a:r>
            <a:r>
              <a:rPr lang="en-US" b="1" dirty="0">
                <a:latin typeface="Calibri" pitchFamily="34" charset="0"/>
              </a:rPr>
              <a:t> longer runtime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>
                <a:latin typeface="Calibri" pitchFamily="34" charset="0"/>
              </a:rPr>
              <a:t>More processes </a:t>
            </a: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=</a:t>
            </a:r>
            <a:r>
              <a:rPr lang="en-US" b="1" dirty="0">
                <a:latin typeface="Calibri" pitchFamily="34" charset="0"/>
              </a:rPr>
              <a:t> more observations </a:t>
            </a: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=</a:t>
            </a:r>
            <a:r>
              <a:rPr lang="en-US" b="1" dirty="0">
                <a:latin typeface="Calibri" pitchFamily="34" charset="0"/>
              </a:rPr>
              <a:t> more noise</a:t>
            </a:r>
          </a:p>
        </p:txBody>
      </p:sp>
      <p:pic>
        <p:nvPicPr>
          <p:cNvPr id="3076" name="Picture 15" descr="gsflow.tif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46550" y="3886200"/>
            <a:ext cx="23145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4154488" y="2305050"/>
            <a:ext cx="4989512" cy="3900488"/>
            <a:chOff x="4153988" y="2304787"/>
            <a:chExt cx="4990013" cy="3900618"/>
          </a:xfrm>
        </p:grpSpPr>
        <p:grpSp>
          <p:nvGrpSpPr>
            <p:cNvPr id="3078" name="Group 17"/>
            <p:cNvGrpSpPr>
              <a:grpSpLocks/>
            </p:cNvGrpSpPr>
            <p:nvPr/>
          </p:nvGrpSpPr>
          <p:grpSpPr bwMode="auto">
            <a:xfrm>
              <a:off x="4153988" y="2304787"/>
              <a:ext cx="4990013" cy="3900618"/>
              <a:chOff x="4153988" y="2370102"/>
              <a:chExt cx="4990013" cy="3900618"/>
            </a:xfrm>
          </p:grpSpPr>
          <p:sp>
            <p:nvSpPr>
              <p:cNvPr id="3080" name="Rectangle 10"/>
              <p:cNvSpPr>
                <a:spLocks noChangeArrowheads="1"/>
              </p:cNvSpPr>
              <p:nvPr/>
            </p:nvSpPr>
            <p:spPr bwMode="auto">
              <a:xfrm>
                <a:off x="6958941" y="6055276"/>
                <a:ext cx="2185060" cy="2154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800" b="1" dirty="0">
                    <a:latin typeface="Calibri" pitchFamily="34" charset="0"/>
                  </a:rPr>
                  <a:t>http://www.aquanty.com/hydrogeosphere/</a:t>
                </a:r>
              </a:p>
            </p:txBody>
          </p:sp>
          <p:pic>
            <p:nvPicPr>
              <p:cNvPr id="3081" name="Picture 11" descr="parflow.tiff"/>
              <p:cNvPicPr>
                <a:picLocks noChangeAspect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153988" y="2370102"/>
                <a:ext cx="4663440" cy="1373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082" name="Picture 16" descr="hydrogeosphere.tiff"/>
              <p:cNvPicPr>
                <a:picLocks noChangeAspect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579190" y="4493713"/>
                <a:ext cx="2564810" cy="15956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079" name="Rectangle 18"/>
            <p:cNvSpPr>
              <a:spLocks noChangeArrowheads="1"/>
            </p:cNvSpPr>
            <p:nvPr/>
          </p:nvSpPr>
          <p:spPr bwMode="auto">
            <a:xfrm>
              <a:off x="6068291" y="3624793"/>
              <a:ext cx="307570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800" b="1" dirty="0">
                  <a:latin typeface="Calibri" pitchFamily="34" charset="0"/>
                </a:rPr>
                <a:t>https://computation.llnl.gov/casc/parflow/parflow_home.html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82550"/>
            <a:ext cx="91440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alibri" pitchFamily="34" charset="0"/>
              </a:rPr>
              <a:t>Upping signal-to-noise ratio using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</a:rPr>
              <a:t>“superobservations” 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5284870"/>
            <a:ext cx="9144000" cy="1032803"/>
          </a:xfrm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sz="2400" b="1" dirty="0">
                <a:latin typeface="Calibri" pitchFamily="34" charset="0"/>
              </a:rPr>
              <a:t>Analytical tool:  Superobservations can be directly mapped back to superparameters</a:t>
            </a:r>
            <a:r>
              <a:rPr lang="en-US" sz="2400" b="1" dirty="0">
                <a:solidFill>
                  <a:schemeClr val="tx2"/>
                </a:solidFill>
                <a:latin typeface="Calibri" pitchFamily="34" charset="0"/>
              </a:rPr>
              <a:t> = </a:t>
            </a:r>
            <a:r>
              <a:rPr lang="en-US" sz="2400" b="1" i="1" dirty="0">
                <a:latin typeface="Calibri" pitchFamily="34" charset="0"/>
              </a:rPr>
              <a:t>relates to information content</a:t>
            </a:r>
          </a:p>
        </p:txBody>
      </p:sp>
      <p:sp>
        <p:nvSpPr>
          <p:cNvPr id="615" name="TextBox 614"/>
          <p:cNvSpPr txBox="1"/>
          <p:nvPr/>
        </p:nvSpPr>
        <p:spPr>
          <a:xfrm>
            <a:off x="2565070" y="2671948"/>
            <a:ext cx="4655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alibri" pitchFamily="34" charset="0"/>
              </a:rPr>
              <a:t>S</a:t>
            </a:r>
            <a:r>
              <a:rPr lang="en-US" sz="3600" baseline="30000" dirty="0">
                <a:latin typeface="Calibri" pitchFamily="34" charset="0"/>
              </a:rPr>
              <a:t>-1</a:t>
            </a:r>
            <a:r>
              <a:rPr lang="en-US" sz="3600" dirty="0">
                <a:latin typeface="Calibri" pitchFamily="34" charset="0"/>
              </a:rPr>
              <a:t> U</a:t>
            </a:r>
            <a:r>
              <a:rPr lang="en-US" sz="3600" baseline="30000" dirty="0">
                <a:latin typeface="Calibri" pitchFamily="34" charset="0"/>
              </a:rPr>
              <a:t>t</a:t>
            </a:r>
            <a:r>
              <a:rPr lang="en-US" sz="3600" baseline="-25000" dirty="0">
                <a:latin typeface="Calibri" pitchFamily="34" charset="0"/>
              </a:rPr>
              <a:t>1</a:t>
            </a:r>
            <a:r>
              <a:rPr lang="en-US" sz="3600" b="1" dirty="0">
                <a:latin typeface="Calibri" pitchFamily="34" charset="0"/>
              </a:rPr>
              <a:t>h</a:t>
            </a:r>
            <a:r>
              <a:rPr lang="en-US" sz="3600" dirty="0">
                <a:latin typeface="Calibri" pitchFamily="34" charset="0"/>
              </a:rPr>
              <a:t> = V</a:t>
            </a:r>
            <a:r>
              <a:rPr lang="en-US" sz="3600" baseline="30000" dirty="0">
                <a:latin typeface="Calibri" pitchFamily="34" charset="0"/>
              </a:rPr>
              <a:t>t</a:t>
            </a:r>
            <a:r>
              <a:rPr lang="en-US" sz="3600" b="1" dirty="0">
                <a:latin typeface="Calibri" pitchFamily="34" charset="0"/>
              </a:rPr>
              <a:t>p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543792" y="2648197"/>
            <a:ext cx="4463143" cy="1635342"/>
            <a:chOff x="1543792" y="2648197"/>
            <a:chExt cx="4463143" cy="1635342"/>
          </a:xfrm>
        </p:grpSpPr>
        <p:grpSp>
          <p:nvGrpSpPr>
            <p:cNvPr id="2" name="Group 620"/>
            <p:cNvGrpSpPr/>
            <p:nvPr/>
          </p:nvGrpSpPr>
          <p:grpSpPr>
            <a:xfrm>
              <a:off x="1543792" y="2648197"/>
              <a:ext cx="2078182" cy="1589821"/>
              <a:chOff x="1543792" y="2648197"/>
              <a:chExt cx="2078182" cy="1589821"/>
            </a:xfrm>
          </p:grpSpPr>
          <p:grpSp>
            <p:nvGrpSpPr>
              <p:cNvPr id="3" name="Group 618"/>
              <p:cNvGrpSpPr/>
              <p:nvPr/>
            </p:nvGrpSpPr>
            <p:grpSpPr>
              <a:xfrm>
                <a:off x="2303813" y="2648197"/>
                <a:ext cx="902524" cy="1151907"/>
                <a:chOff x="2303813" y="2648197"/>
                <a:chExt cx="902524" cy="1151907"/>
              </a:xfrm>
            </p:grpSpPr>
            <p:sp>
              <p:nvSpPr>
                <p:cNvPr id="616" name="Oval 615"/>
                <p:cNvSpPr/>
                <p:nvPr/>
              </p:nvSpPr>
              <p:spPr bwMode="auto">
                <a:xfrm>
                  <a:off x="2446316" y="2648197"/>
                  <a:ext cx="760021" cy="700645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618" name="Straight Arrow Connector 617"/>
                <p:cNvCxnSpPr/>
                <p:nvPr/>
              </p:nvCxnSpPr>
              <p:spPr bwMode="auto">
                <a:xfrm flipV="1">
                  <a:off x="2303813" y="3325091"/>
                  <a:ext cx="344384" cy="475013"/>
                </a:xfrm>
                <a:prstGeom prst="straightConnector1">
                  <a:avLst/>
                </a:prstGeom>
                <a:noFill/>
                <a:ln w="3492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620" name="TextBox 619"/>
              <p:cNvSpPr txBox="1"/>
              <p:nvPr/>
            </p:nvSpPr>
            <p:spPr>
              <a:xfrm>
                <a:off x="1543792" y="3776353"/>
                <a:ext cx="2078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itchFamily="34" charset="0"/>
                  </a:rPr>
                  <a:t>singular values</a:t>
                </a:r>
              </a:p>
            </p:txBody>
          </p:sp>
        </p:grpSp>
        <p:grpSp>
          <p:nvGrpSpPr>
            <p:cNvPr id="4" name="Group 621"/>
            <p:cNvGrpSpPr/>
            <p:nvPr/>
          </p:nvGrpSpPr>
          <p:grpSpPr>
            <a:xfrm>
              <a:off x="3657600" y="2755075"/>
              <a:ext cx="2349335" cy="1528464"/>
              <a:chOff x="2875808" y="2875808"/>
              <a:chExt cx="2349335" cy="1528464"/>
            </a:xfrm>
          </p:grpSpPr>
          <p:grpSp>
            <p:nvGrpSpPr>
              <p:cNvPr id="5" name="Group 618"/>
              <p:cNvGrpSpPr/>
              <p:nvPr/>
            </p:nvGrpSpPr>
            <p:grpSpPr>
              <a:xfrm>
                <a:off x="2875808" y="2875808"/>
                <a:ext cx="558140" cy="1116281"/>
                <a:chOff x="2875808" y="2875808"/>
                <a:chExt cx="558140" cy="1116281"/>
              </a:xfrm>
            </p:grpSpPr>
            <p:sp>
              <p:nvSpPr>
                <p:cNvPr id="625" name="Oval 624"/>
                <p:cNvSpPr/>
                <p:nvPr/>
              </p:nvSpPr>
              <p:spPr bwMode="auto">
                <a:xfrm>
                  <a:off x="2875808" y="2875808"/>
                  <a:ext cx="415637" cy="498764"/>
                </a:xfrm>
                <a:prstGeom prst="ellipse">
                  <a:avLst/>
                </a:prstGeom>
                <a:noFill/>
                <a:ln w="57150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24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</a:endParaRPr>
                </a:p>
              </p:txBody>
            </p:sp>
            <p:cxnSp>
              <p:nvCxnSpPr>
                <p:cNvPr id="626" name="Straight Arrow Connector 625"/>
                <p:cNvCxnSpPr/>
                <p:nvPr/>
              </p:nvCxnSpPr>
              <p:spPr bwMode="auto">
                <a:xfrm flipH="1" flipV="1">
                  <a:off x="3158837" y="3348843"/>
                  <a:ext cx="275111" cy="643246"/>
                </a:xfrm>
                <a:prstGeom prst="straightConnector1">
                  <a:avLst/>
                </a:prstGeom>
                <a:noFill/>
                <a:ln w="34925" cap="flat" cmpd="sng" algn="ctr">
                  <a:solidFill>
                    <a:srgbClr val="FF00FF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</p:spPr>
            </p:cxnSp>
          </p:grpSp>
          <p:sp>
            <p:nvSpPr>
              <p:cNvPr id="624" name="TextBox 623"/>
              <p:cNvSpPr txBox="1"/>
              <p:nvPr/>
            </p:nvSpPr>
            <p:spPr>
              <a:xfrm>
                <a:off x="3146961" y="3942607"/>
                <a:ext cx="20781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alibri" pitchFamily="34" charset="0"/>
                  </a:rPr>
                  <a:t>observations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498186"/>
            <a:ext cx="91440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alibri" pitchFamily="34" charset="0"/>
              </a:rPr>
              <a:t>Visualizing signal-to-noise ratio using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</a:rPr>
              <a:t>superobservations 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11268" name="Rectangle 7"/>
          <p:cNvSpPr>
            <a:spLocks noChangeArrowheads="1"/>
          </p:cNvSpPr>
          <p:nvPr/>
        </p:nvSpPr>
        <p:spPr bwMode="auto">
          <a:xfrm>
            <a:off x="0" y="1993900"/>
            <a:ext cx="9144000" cy="46116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0" y="1990725"/>
            <a:ext cx="9144000" cy="4614863"/>
          </a:xfrm>
          <a:prstGeom prst="rect">
            <a:avLst/>
          </a:prstGeom>
          <a:noFill/>
          <a:ln w="7938">
            <a:solidFill>
              <a:srgbClr val="808080"/>
            </a:solidFill>
            <a:miter lim="800000"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70" name="Rectangle 9"/>
          <p:cNvSpPr>
            <a:spLocks noChangeArrowheads="1"/>
          </p:cNvSpPr>
          <p:nvPr/>
        </p:nvSpPr>
        <p:spPr bwMode="auto">
          <a:xfrm>
            <a:off x="719138" y="2176463"/>
            <a:ext cx="7843837" cy="37084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1271" name="Line 10"/>
          <p:cNvSpPr>
            <a:spLocks noChangeShapeType="1"/>
          </p:cNvSpPr>
          <p:nvPr/>
        </p:nvSpPr>
        <p:spPr bwMode="auto">
          <a:xfrm>
            <a:off x="719138" y="5354638"/>
            <a:ext cx="7843837" cy="1587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72" name="Line 11"/>
          <p:cNvSpPr>
            <a:spLocks noChangeShapeType="1"/>
          </p:cNvSpPr>
          <p:nvPr/>
        </p:nvSpPr>
        <p:spPr bwMode="auto">
          <a:xfrm>
            <a:off x="719138" y="4826000"/>
            <a:ext cx="7843837" cy="1588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73" name="Line 12"/>
          <p:cNvSpPr>
            <a:spLocks noChangeShapeType="1"/>
          </p:cNvSpPr>
          <p:nvPr/>
        </p:nvSpPr>
        <p:spPr bwMode="auto">
          <a:xfrm>
            <a:off x="719138" y="4297363"/>
            <a:ext cx="7843837" cy="1587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74" name="Line 13"/>
          <p:cNvSpPr>
            <a:spLocks noChangeShapeType="1"/>
          </p:cNvSpPr>
          <p:nvPr/>
        </p:nvSpPr>
        <p:spPr bwMode="auto">
          <a:xfrm>
            <a:off x="719138" y="3765550"/>
            <a:ext cx="7843837" cy="1588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75" name="Line 14"/>
          <p:cNvSpPr>
            <a:spLocks noChangeShapeType="1"/>
          </p:cNvSpPr>
          <p:nvPr/>
        </p:nvSpPr>
        <p:spPr bwMode="auto">
          <a:xfrm>
            <a:off x="719138" y="3235325"/>
            <a:ext cx="7843837" cy="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76" name="Line 15"/>
          <p:cNvSpPr>
            <a:spLocks noChangeShapeType="1"/>
          </p:cNvSpPr>
          <p:nvPr/>
        </p:nvSpPr>
        <p:spPr bwMode="auto">
          <a:xfrm>
            <a:off x="719138" y="2705100"/>
            <a:ext cx="7843837" cy="1588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77" name="Line 16"/>
          <p:cNvSpPr>
            <a:spLocks noChangeShapeType="1"/>
          </p:cNvSpPr>
          <p:nvPr/>
        </p:nvSpPr>
        <p:spPr bwMode="auto">
          <a:xfrm>
            <a:off x="719138" y="2176463"/>
            <a:ext cx="7843837" cy="1587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78" name="Line 17"/>
          <p:cNvSpPr>
            <a:spLocks noChangeShapeType="1"/>
          </p:cNvSpPr>
          <p:nvPr/>
        </p:nvSpPr>
        <p:spPr bwMode="auto">
          <a:xfrm>
            <a:off x="719138" y="2176463"/>
            <a:ext cx="1587" cy="37084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79" name="Line 18"/>
          <p:cNvSpPr>
            <a:spLocks noChangeShapeType="1"/>
          </p:cNvSpPr>
          <p:nvPr/>
        </p:nvSpPr>
        <p:spPr bwMode="auto">
          <a:xfrm>
            <a:off x="693738" y="5884863"/>
            <a:ext cx="25400" cy="1587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0" name="Line 19"/>
          <p:cNvSpPr>
            <a:spLocks noChangeShapeType="1"/>
          </p:cNvSpPr>
          <p:nvPr/>
        </p:nvSpPr>
        <p:spPr bwMode="auto">
          <a:xfrm>
            <a:off x="693738" y="5354638"/>
            <a:ext cx="25400" cy="1587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1" name="Line 20"/>
          <p:cNvSpPr>
            <a:spLocks noChangeShapeType="1"/>
          </p:cNvSpPr>
          <p:nvPr/>
        </p:nvSpPr>
        <p:spPr bwMode="auto">
          <a:xfrm>
            <a:off x="693738" y="4826000"/>
            <a:ext cx="25400" cy="1588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2" name="Line 21"/>
          <p:cNvSpPr>
            <a:spLocks noChangeShapeType="1"/>
          </p:cNvSpPr>
          <p:nvPr/>
        </p:nvSpPr>
        <p:spPr bwMode="auto">
          <a:xfrm>
            <a:off x="693738" y="4297363"/>
            <a:ext cx="25400" cy="1587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3" name="Line 22"/>
          <p:cNvSpPr>
            <a:spLocks noChangeShapeType="1"/>
          </p:cNvSpPr>
          <p:nvPr/>
        </p:nvSpPr>
        <p:spPr bwMode="auto">
          <a:xfrm>
            <a:off x="693738" y="3765550"/>
            <a:ext cx="25400" cy="1588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4" name="Line 23"/>
          <p:cNvSpPr>
            <a:spLocks noChangeShapeType="1"/>
          </p:cNvSpPr>
          <p:nvPr/>
        </p:nvSpPr>
        <p:spPr bwMode="auto">
          <a:xfrm>
            <a:off x="693738" y="3235325"/>
            <a:ext cx="25400" cy="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5" name="Line 24"/>
          <p:cNvSpPr>
            <a:spLocks noChangeShapeType="1"/>
          </p:cNvSpPr>
          <p:nvPr/>
        </p:nvSpPr>
        <p:spPr bwMode="auto">
          <a:xfrm>
            <a:off x="693738" y="2705100"/>
            <a:ext cx="25400" cy="1588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6" name="Line 25"/>
          <p:cNvSpPr>
            <a:spLocks noChangeShapeType="1"/>
          </p:cNvSpPr>
          <p:nvPr/>
        </p:nvSpPr>
        <p:spPr bwMode="auto">
          <a:xfrm>
            <a:off x="693738" y="2176463"/>
            <a:ext cx="25400" cy="1587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7" name="Line 26"/>
          <p:cNvSpPr>
            <a:spLocks noChangeShapeType="1"/>
          </p:cNvSpPr>
          <p:nvPr/>
        </p:nvSpPr>
        <p:spPr bwMode="auto">
          <a:xfrm>
            <a:off x="719138" y="5884863"/>
            <a:ext cx="7843837" cy="1587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8" name="Line 27"/>
          <p:cNvSpPr>
            <a:spLocks noChangeShapeType="1"/>
          </p:cNvSpPr>
          <p:nvPr/>
        </p:nvSpPr>
        <p:spPr bwMode="auto">
          <a:xfrm flipV="1">
            <a:off x="7191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89" name="Line 28"/>
          <p:cNvSpPr>
            <a:spLocks noChangeShapeType="1"/>
          </p:cNvSpPr>
          <p:nvPr/>
        </p:nvSpPr>
        <p:spPr bwMode="auto">
          <a:xfrm flipV="1">
            <a:off x="7350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0" name="Line 29"/>
          <p:cNvSpPr>
            <a:spLocks noChangeShapeType="1"/>
          </p:cNvSpPr>
          <p:nvPr/>
        </p:nvSpPr>
        <p:spPr bwMode="auto">
          <a:xfrm flipV="1">
            <a:off x="7524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1" name="Line 30"/>
          <p:cNvSpPr>
            <a:spLocks noChangeShapeType="1"/>
          </p:cNvSpPr>
          <p:nvPr/>
        </p:nvSpPr>
        <p:spPr bwMode="auto">
          <a:xfrm flipV="1">
            <a:off x="7683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2" name="Line 31"/>
          <p:cNvSpPr>
            <a:spLocks noChangeShapeType="1"/>
          </p:cNvSpPr>
          <p:nvPr/>
        </p:nvSpPr>
        <p:spPr bwMode="auto">
          <a:xfrm flipV="1">
            <a:off x="7842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3" name="Line 32"/>
          <p:cNvSpPr>
            <a:spLocks noChangeShapeType="1"/>
          </p:cNvSpPr>
          <p:nvPr/>
        </p:nvSpPr>
        <p:spPr bwMode="auto">
          <a:xfrm flipV="1">
            <a:off x="8001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4" name="Line 33"/>
          <p:cNvSpPr>
            <a:spLocks noChangeShapeType="1"/>
          </p:cNvSpPr>
          <p:nvPr/>
        </p:nvSpPr>
        <p:spPr bwMode="auto">
          <a:xfrm flipV="1">
            <a:off x="8159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5" name="Line 34"/>
          <p:cNvSpPr>
            <a:spLocks noChangeShapeType="1"/>
          </p:cNvSpPr>
          <p:nvPr/>
        </p:nvSpPr>
        <p:spPr bwMode="auto">
          <a:xfrm flipV="1">
            <a:off x="831850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6" name="Line 35"/>
          <p:cNvSpPr>
            <a:spLocks noChangeShapeType="1"/>
          </p:cNvSpPr>
          <p:nvPr/>
        </p:nvSpPr>
        <p:spPr bwMode="auto">
          <a:xfrm flipV="1">
            <a:off x="8477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7" name="Line 36"/>
          <p:cNvSpPr>
            <a:spLocks noChangeShapeType="1"/>
          </p:cNvSpPr>
          <p:nvPr/>
        </p:nvSpPr>
        <p:spPr bwMode="auto">
          <a:xfrm flipV="1">
            <a:off x="8636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8" name="Line 37"/>
          <p:cNvSpPr>
            <a:spLocks noChangeShapeType="1"/>
          </p:cNvSpPr>
          <p:nvPr/>
        </p:nvSpPr>
        <p:spPr bwMode="auto">
          <a:xfrm flipV="1">
            <a:off x="8810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299" name="Line 38"/>
          <p:cNvSpPr>
            <a:spLocks noChangeShapeType="1"/>
          </p:cNvSpPr>
          <p:nvPr/>
        </p:nvSpPr>
        <p:spPr bwMode="auto">
          <a:xfrm flipV="1">
            <a:off x="8969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0" name="Line 39"/>
          <p:cNvSpPr>
            <a:spLocks noChangeShapeType="1"/>
          </p:cNvSpPr>
          <p:nvPr/>
        </p:nvSpPr>
        <p:spPr bwMode="auto">
          <a:xfrm flipV="1">
            <a:off x="9128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1" name="Line 40"/>
          <p:cNvSpPr>
            <a:spLocks noChangeShapeType="1"/>
          </p:cNvSpPr>
          <p:nvPr/>
        </p:nvSpPr>
        <p:spPr bwMode="auto">
          <a:xfrm flipV="1">
            <a:off x="9286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2" name="Line 41"/>
          <p:cNvSpPr>
            <a:spLocks noChangeShapeType="1"/>
          </p:cNvSpPr>
          <p:nvPr/>
        </p:nvSpPr>
        <p:spPr bwMode="auto">
          <a:xfrm flipV="1">
            <a:off x="9445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3" name="Line 42"/>
          <p:cNvSpPr>
            <a:spLocks noChangeShapeType="1"/>
          </p:cNvSpPr>
          <p:nvPr/>
        </p:nvSpPr>
        <p:spPr bwMode="auto">
          <a:xfrm flipV="1">
            <a:off x="9604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4" name="Line 43"/>
          <p:cNvSpPr>
            <a:spLocks noChangeShapeType="1"/>
          </p:cNvSpPr>
          <p:nvPr/>
        </p:nvSpPr>
        <p:spPr bwMode="auto">
          <a:xfrm flipV="1">
            <a:off x="9779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5" name="Line 44"/>
          <p:cNvSpPr>
            <a:spLocks noChangeShapeType="1"/>
          </p:cNvSpPr>
          <p:nvPr/>
        </p:nvSpPr>
        <p:spPr bwMode="auto">
          <a:xfrm flipV="1">
            <a:off x="9937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6" name="Line 45"/>
          <p:cNvSpPr>
            <a:spLocks noChangeShapeType="1"/>
          </p:cNvSpPr>
          <p:nvPr/>
        </p:nvSpPr>
        <p:spPr bwMode="auto">
          <a:xfrm flipV="1">
            <a:off x="10096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7" name="Line 46"/>
          <p:cNvSpPr>
            <a:spLocks noChangeShapeType="1"/>
          </p:cNvSpPr>
          <p:nvPr/>
        </p:nvSpPr>
        <p:spPr bwMode="auto">
          <a:xfrm flipV="1">
            <a:off x="10255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8" name="Line 47"/>
          <p:cNvSpPr>
            <a:spLocks noChangeShapeType="1"/>
          </p:cNvSpPr>
          <p:nvPr/>
        </p:nvSpPr>
        <p:spPr bwMode="auto">
          <a:xfrm flipV="1">
            <a:off x="10414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09" name="Line 48"/>
          <p:cNvSpPr>
            <a:spLocks noChangeShapeType="1"/>
          </p:cNvSpPr>
          <p:nvPr/>
        </p:nvSpPr>
        <p:spPr bwMode="auto">
          <a:xfrm flipV="1">
            <a:off x="10572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0" name="Line 49"/>
          <p:cNvSpPr>
            <a:spLocks noChangeShapeType="1"/>
          </p:cNvSpPr>
          <p:nvPr/>
        </p:nvSpPr>
        <p:spPr bwMode="auto">
          <a:xfrm flipV="1">
            <a:off x="10731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1" name="Line 50"/>
          <p:cNvSpPr>
            <a:spLocks noChangeShapeType="1"/>
          </p:cNvSpPr>
          <p:nvPr/>
        </p:nvSpPr>
        <p:spPr bwMode="auto">
          <a:xfrm flipV="1">
            <a:off x="10890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2" name="Line 51"/>
          <p:cNvSpPr>
            <a:spLocks noChangeShapeType="1"/>
          </p:cNvSpPr>
          <p:nvPr/>
        </p:nvSpPr>
        <p:spPr bwMode="auto">
          <a:xfrm flipV="1">
            <a:off x="11064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3" name="Line 52"/>
          <p:cNvSpPr>
            <a:spLocks noChangeShapeType="1"/>
          </p:cNvSpPr>
          <p:nvPr/>
        </p:nvSpPr>
        <p:spPr bwMode="auto">
          <a:xfrm flipV="1">
            <a:off x="11223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4" name="Line 53"/>
          <p:cNvSpPr>
            <a:spLocks noChangeShapeType="1"/>
          </p:cNvSpPr>
          <p:nvPr/>
        </p:nvSpPr>
        <p:spPr bwMode="auto">
          <a:xfrm flipV="1">
            <a:off x="11382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5" name="Line 54"/>
          <p:cNvSpPr>
            <a:spLocks noChangeShapeType="1"/>
          </p:cNvSpPr>
          <p:nvPr/>
        </p:nvSpPr>
        <p:spPr bwMode="auto">
          <a:xfrm flipV="1">
            <a:off x="11541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6" name="Line 55"/>
          <p:cNvSpPr>
            <a:spLocks noChangeShapeType="1"/>
          </p:cNvSpPr>
          <p:nvPr/>
        </p:nvSpPr>
        <p:spPr bwMode="auto">
          <a:xfrm flipV="1">
            <a:off x="11699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7" name="Line 56"/>
          <p:cNvSpPr>
            <a:spLocks noChangeShapeType="1"/>
          </p:cNvSpPr>
          <p:nvPr/>
        </p:nvSpPr>
        <p:spPr bwMode="auto">
          <a:xfrm flipV="1">
            <a:off x="11858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8" name="Line 57"/>
          <p:cNvSpPr>
            <a:spLocks noChangeShapeType="1"/>
          </p:cNvSpPr>
          <p:nvPr/>
        </p:nvSpPr>
        <p:spPr bwMode="auto">
          <a:xfrm flipV="1">
            <a:off x="12033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19" name="Line 58"/>
          <p:cNvSpPr>
            <a:spLocks noChangeShapeType="1"/>
          </p:cNvSpPr>
          <p:nvPr/>
        </p:nvSpPr>
        <p:spPr bwMode="auto">
          <a:xfrm flipV="1">
            <a:off x="12192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0" name="Line 59"/>
          <p:cNvSpPr>
            <a:spLocks noChangeShapeType="1"/>
          </p:cNvSpPr>
          <p:nvPr/>
        </p:nvSpPr>
        <p:spPr bwMode="auto">
          <a:xfrm flipV="1">
            <a:off x="12350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1" name="Line 60"/>
          <p:cNvSpPr>
            <a:spLocks noChangeShapeType="1"/>
          </p:cNvSpPr>
          <p:nvPr/>
        </p:nvSpPr>
        <p:spPr bwMode="auto">
          <a:xfrm flipV="1">
            <a:off x="12509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2" name="Line 61"/>
          <p:cNvSpPr>
            <a:spLocks noChangeShapeType="1"/>
          </p:cNvSpPr>
          <p:nvPr/>
        </p:nvSpPr>
        <p:spPr bwMode="auto">
          <a:xfrm flipV="1">
            <a:off x="12668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3" name="Line 62"/>
          <p:cNvSpPr>
            <a:spLocks noChangeShapeType="1"/>
          </p:cNvSpPr>
          <p:nvPr/>
        </p:nvSpPr>
        <p:spPr bwMode="auto">
          <a:xfrm flipV="1">
            <a:off x="12827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4" name="Line 63"/>
          <p:cNvSpPr>
            <a:spLocks noChangeShapeType="1"/>
          </p:cNvSpPr>
          <p:nvPr/>
        </p:nvSpPr>
        <p:spPr bwMode="auto">
          <a:xfrm flipV="1">
            <a:off x="12985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5" name="Line 64"/>
          <p:cNvSpPr>
            <a:spLocks noChangeShapeType="1"/>
          </p:cNvSpPr>
          <p:nvPr/>
        </p:nvSpPr>
        <p:spPr bwMode="auto">
          <a:xfrm flipV="1">
            <a:off x="13144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6" name="Line 65"/>
          <p:cNvSpPr>
            <a:spLocks noChangeShapeType="1"/>
          </p:cNvSpPr>
          <p:nvPr/>
        </p:nvSpPr>
        <p:spPr bwMode="auto">
          <a:xfrm flipV="1">
            <a:off x="13319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7" name="Line 66"/>
          <p:cNvSpPr>
            <a:spLocks noChangeShapeType="1"/>
          </p:cNvSpPr>
          <p:nvPr/>
        </p:nvSpPr>
        <p:spPr bwMode="auto">
          <a:xfrm flipV="1">
            <a:off x="13477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8" name="Line 67"/>
          <p:cNvSpPr>
            <a:spLocks noChangeShapeType="1"/>
          </p:cNvSpPr>
          <p:nvPr/>
        </p:nvSpPr>
        <p:spPr bwMode="auto">
          <a:xfrm flipV="1">
            <a:off x="13636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29" name="Line 68"/>
          <p:cNvSpPr>
            <a:spLocks noChangeShapeType="1"/>
          </p:cNvSpPr>
          <p:nvPr/>
        </p:nvSpPr>
        <p:spPr bwMode="auto">
          <a:xfrm flipV="1">
            <a:off x="13795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0" name="Line 69"/>
          <p:cNvSpPr>
            <a:spLocks noChangeShapeType="1"/>
          </p:cNvSpPr>
          <p:nvPr/>
        </p:nvSpPr>
        <p:spPr bwMode="auto">
          <a:xfrm flipV="1">
            <a:off x="13954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1" name="Line 70"/>
          <p:cNvSpPr>
            <a:spLocks noChangeShapeType="1"/>
          </p:cNvSpPr>
          <p:nvPr/>
        </p:nvSpPr>
        <p:spPr bwMode="auto">
          <a:xfrm flipV="1">
            <a:off x="14112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2" name="Line 71"/>
          <p:cNvSpPr>
            <a:spLocks noChangeShapeType="1"/>
          </p:cNvSpPr>
          <p:nvPr/>
        </p:nvSpPr>
        <p:spPr bwMode="auto">
          <a:xfrm flipV="1">
            <a:off x="14287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3" name="Line 72"/>
          <p:cNvSpPr>
            <a:spLocks noChangeShapeType="1"/>
          </p:cNvSpPr>
          <p:nvPr/>
        </p:nvSpPr>
        <p:spPr bwMode="auto">
          <a:xfrm flipV="1">
            <a:off x="14446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4" name="Line 73"/>
          <p:cNvSpPr>
            <a:spLocks noChangeShapeType="1"/>
          </p:cNvSpPr>
          <p:nvPr/>
        </p:nvSpPr>
        <p:spPr bwMode="auto">
          <a:xfrm flipV="1">
            <a:off x="14605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5" name="Line 74"/>
          <p:cNvSpPr>
            <a:spLocks noChangeShapeType="1"/>
          </p:cNvSpPr>
          <p:nvPr/>
        </p:nvSpPr>
        <p:spPr bwMode="auto">
          <a:xfrm flipV="1">
            <a:off x="14763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6" name="Line 75"/>
          <p:cNvSpPr>
            <a:spLocks noChangeShapeType="1"/>
          </p:cNvSpPr>
          <p:nvPr/>
        </p:nvSpPr>
        <p:spPr bwMode="auto">
          <a:xfrm flipV="1">
            <a:off x="14922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7" name="Line 76"/>
          <p:cNvSpPr>
            <a:spLocks noChangeShapeType="1"/>
          </p:cNvSpPr>
          <p:nvPr/>
        </p:nvSpPr>
        <p:spPr bwMode="auto">
          <a:xfrm flipV="1">
            <a:off x="15081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8" name="Line 77"/>
          <p:cNvSpPr>
            <a:spLocks noChangeShapeType="1"/>
          </p:cNvSpPr>
          <p:nvPr/>
        </p:nvSpPr>
        <p:spPr bwMode="auto">
          <a:xfrm flipV="1">
            <a:off x="15240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39" name="Line 78"/>
          <p:cNvSpPr>
            <a:spLocks noChangeShapeType="1"/>
          </p:cNvSpPr>
          <p:nvPr/>
        </p:nvSpPr>
        <p:spPr bwMode="auto">
          <a:xfrm flipV="1">
            <a:off x="15398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0" name="Line 79"/>
          <p:cNvSpPr>
            <a:spLocks noChangeShapeType="1"/>
          </p:cNvSpPr>
          <p:nvPr/>
        </p:nvSpPr>
        <p:spPr bwMode="auto">
          <a:xfrm flipV="1">
            <a:off x="15573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1" name="Line 80"/>
          <p:cNvSpPr>
            <a:spLocks noChangeShapeType="1"/>
          </p:cNvSpPr>
          <p:nvPr/>
        </p:nvSpPr>
        <p:spPr bwMode="auto">
          <a:xfrm flipV="1">
            <a:off x="15732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2" name="Line 81"/>
          <p:cNvSpPr>
            <a:spLocks noChangeShapeType="1"/>
          </p:cNvSpPr>
          <p:nvPr/>
        </p:nvSpPr>
        <p:spPr bwMode="auto">
          <a:xfrm flipV="1">
            <a:off x="15890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3" name="Line 82"/>
          <p:cNvSpPr>
            <a:spLocks noChangeShapeType="1"/>
          </p:cNvSpPr>
          <p:nvPr/>
        </p:nvSpPr>
        <p:spPr bwMode="auto">
          <a:xfrm flipV="1">
            <a:off x="16049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4" name="Line 83"/>
          <p:cNvSpPr>
            <a:spLocks noChangeShapeType="1"/>
          </p:cNvSpPr>
          <p:nvPr/>
        </p:nvSpPr>
        <p:spPr bwMode="auto">
          <a:xfrm flipV="1">
            <a:off x="16208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5" name="Line 84"/>
          <p:cNvSpPr>
            <a:spLocks noChangeShapeType="1"/>
          </p:cNvSpPr>
          <p:nvPr/>
        </p:nvSpPr>
        <p:spPr bwMode="auto">
          <a:xfrm flipV="1">
            <a:off x="16367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6" name="Line 85"/>
          <p:cNvSpPr>
            <a:spLocks noChangeShapeType="1"/>
          </p:cNvSpPr>
          <p:nvPr/>
        </p:nvSpPr>
        <p:spPr bwMode="auto">
          <a:xfrm flipV="1">
            <a:off x="16525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7" name="Line 86"/>
          <p:cNvSpPr>
            <a:spLocks noChangeShapeType="1"/>
          </p:cNvSpPr>
          <p:nvPr/>
        </p:nvSpPr>
        <p:spPr bwMode="auto">
          <a:xfrm flipV="1">
            <a:off x="16700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8" name="Line 87"/>
          <p:cNvSpPr>
            <a:spLocks noChangeShapeType="1"/>
          </p:cNvSpPr>
          <p:nvPr/>
        </p:nvSpPr>
        <p:spPr bwMode="auto">
          <a:xfrm flipV="1">
            <a:off x="16859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49" name="Line 88"/>
          <p:cNvSpPr>
            <a:spLocks noChangeShapeType="1"/>
          </p:cNvSpPr>
          <p:nvPr/>
        </p:nvSpPr>
        <p:spPr bwMode="auto">
          <a:xfrm flipV="1">
            <a:off x="17018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0" name="Line 89"/>
          <p:cNvSpPr>
            <a:spLocks noChangeShapeType="1"/>
          </p:cNvSpPr>
          <p:nvPr/>
        </p:nvSpPr>
        <p:spPr bwMode="auto">
          <a:xfrm flipV="1">
            <a:off x="17176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1" name="Line 90"/>
          <p:cNvSpPr>
            <a:spLocks noChangeShapeType="1"/>
          </p:cNvSpPr>
          <p:nvPr/>
        </p:nvSpPr>
        <p:spPr bwMode="auto">
          <a:xfrm flipV="1">
            <a:off x="17335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2" name="Line 91"/>
          <p:cNvSpPr>
            <a:spLocks noChangeShapeType="1"/>
          </p:cNvSpPr>
          <p:nvPr/>
        </p:nvSpPr>
        <p:spPr bwMode="auto">
          <a:xfrm flipV="1">
            <a:off x="17494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3" name="Line 92"/>
          <p:cNvSpPr>
            <a:spLocks noChangeShapeType="1"/>
          </p:cNvSpPr>
          <p:nvPr/>
        </p:nvSpPr>
        <p:spPr bwMode="auto">
          <a:xfrm flipV="1">
            <a:off x="17668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4" name="Line 93"/>
          <p:cNvSpPr>
            <a:spLocks noChangeShapeType="1"/>
          </p:cNvSpPr>
          <p:nvPr/>
        </p:nvSpPr>
        <p:spPr bwMode="auto">
          <a:xfrm flipV="1">
            <a:off x="17827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5" name="Line 94"/>
          <p:cNvSpPr>
            <a:spLocks noChangeShapeType="1"/>
          </p:cNvSpPr>
          <p:nvPr/>
        </p:nvSpPr>
        <p:spPr bwMode="auto">
          <a:xfrm flipV="1">
            <a:off x="17986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6" name="Line 95"/>
          <p:cNvSpPr>
            <a:spLocks noChangeShapeType="1"/>
          </p:cNvSpPr>
          <p:nvPr/>
        </p:nvSpPr>
        <p:spPr bwMode="auto">
          <a:xfrm flipV="1">
            <a:off x="18145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7" name="Line 96"/>
          <p:cNvSpPr>
            <a:spLocks noChangeShapeType="1"/>
          </p:cNvSpPr>
          <p:nvPr/>
        </p:nvSpPr>
        <p:spPr bwMode="auto">
          <a:xfrm flipV="1">
            <a:off x="18303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8" name="Line 97"/>
          <p:cNvSpPr>
            <a:spLocks noChangeShapeType="1"/>
          </p:cNvSpPr>
          <p:nvPr/>
        </p:nvSpPr>
        <p:spPr bwMode="auto">
          <a:xfrm flipV="1">
            <a:off x="18462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59" name="Line 98"/>
          <p:cNvSpPr>
            <a:spLocks noChangeShapeType="1"/>
          </p:cNvSpPr>
          <p:nvPr/>
        </p:nvSpPr>
        <p:spPr bwMode="auto">
          <a:xfrm flipV="1">
            <a:off x="18621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0" name="Line 99"/>
          <p:cNvSpPr>
            <a:spLocks noChangeShapeType="1"/>
          </p:cNvSpPr>
          <p:nvPr/>
        </p:nvSpPr>
        <p:spPr bwMode="auto">
          <a:xfrm flipV="1">
            <a:off x="18780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1" name="Line 100"/>
          <p:cNvSpPr>
            <a:spLocks noChangeShapeType="1"/>
          </p:cNvSpPr>
          <p:nvPr/>
        </p:nvSpPr>
        <p:spPr bwMode="auto">
          <a:xfrm flipV="1">
            <a:off x="18954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2" name="Line 101"/>
          <p:cNvSpPr>
            <a:spLocks noChangeShapeType="1"/>
          </p:cNvSpPr>
          <p:nvPr/>
        </p:nvSpPr>
        <p:spPr bwMode="auto">
          <a:xfrm flipV="1">
            <a:off x="19113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3" name="Line 102"/>
          <p:cNvSpPr>
            <a:spLocks noChangeShapeType="1"/>
          </p:cNvSpPr>
          <p:nvPr/>
        </p:nvSpPr>
        <p:spPr bwMode="auto">
          <a:xfrm flipV="1">
            <a:off x="19272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4" name="Line 103"/>
          <p:cNvSpPr>
            <a:spLocks noChangeShapeType="1"/>
          </p:cNvSpPr>
          <p:nvPr/>
        </p:nvSpPr>
        <p:spPr bwMode="auto">
          <a:xfrm flipV="1">
            <a:off x="19431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5" name="Line 104"/>
          <p:cNvSpPr>
            <a:spLocks noChangeShapeType="1"/>
          </p:cNvSpPr>
          <p:nvPr/>
        </p:nvSpPr>
        <p:spPr bwMode="auto">
          <a:xfrm flipV="1">
            <a:off x="19589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6" name="Line 105"/>
          <p:cNvSpPr>
            <a:spLocks noChangeShapeType="1"/>
          </p:cNvSpPr>
          <p:nvPr/>
        </p:nvSpPr>
        <p:spPr bwMode="auto">
          <a:xfrm flipV="1">
            <a:off x="19748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7" name="Line 106"/>
          <p:cNvSpPr>
            <a:spLocks noChangeShapeType="1"/>
          </p:cNvSpPr>
          <p:nvPr/>
        </p:nvSpPr>
        <p:spPr bwMode="auto">
          <a:xfrm flipV="1">
            <a:off x="19923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8" name="Line 107"/>
          <p:cNvSpPr>
            <a:spLocks noChangeShapeType="1"/>
          </p:cNvSpPr>
          <p:nvPr/>
        </p:nvSpPr>
        <p:spPr bwMode="auto">
          <a:xfrm flipV="1">
            <a:off x="20081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69" name="Line 108"/>
          <p:cNvSpPr>
            <a:spLocks noChangeShapeType="1"/>
          </p:cNvSpPr>
          <p:nvPr/>
        </p:nvSpPr>
        <p:spPr bwMode="auto">
          <a:xfrm flipV="1">
            <a:off x="2025650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0" name="Line 109"/>
          <p:cNvSpPr>
            <a:spLocks noChangeShapeType="1"/>
          </p:cNvSpPr>
          <p:nvPr/>
        </p:nvSpPr>
        <p:spPr bwMode="auto">
          <a:xfrm flipV="1">
            <a:off x="20399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1" name="Line 110"/>
          <p:cNvSpPr>
            <a:spLocks noChangeShapeType="1"/>
          </p:cNvSpPr>
          <p:nvPr/>
        </p:nvSpPr>
        <p:spPr bwMode="auto">
          <a:xfrm flipV="1">
            <a:off x="20558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2" name="Line 111"/>
          <p:cNvSpPr>
            <a:spLocks noChangeShapeType="1"/>
          </p:cNvSpPr>
          <p:nvPr/>
        </p:nvSpPr>
        <p:spPr bwMode="auto">
          <a:xfrm flipV="1">
            <a:off x="20716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3" name="Line 112"/>
          <p:cNvSpPr>
            <a:spLocks noChangeShapeType="1"/>
          </p:cNvSpPr>
          <p:nvPr/>
        </p:nvSpPr>
        <p:spPr bwMode="auto">
          <a:xfrm flipV="1">
            <a:off x="20875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4" name="Line 113"/>
          <p:cNvSpPr>
            <a:spLocks noChangeShapeType="1"/>
          </p:cNvSpPr>
          <p:nvPr/>
        </p:nvSpPr>
        <p:spPr bwMode="auto">
          <a:xfrm flipV="1">
            <a:off x="21034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5" name="Line 114"/>
          <p:cNvSpPr>
            <a:spLocks noChangeShapeType="1"/>
          </p:cNvSpPr>
          <p:nvPr/>
        </p:nvSpPr>
        <p:spPr bwMode="auto">
          <a:xfrm flipV="1">
            <a:off x="21209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6" name="Line 115"/>
          <p:cNvSpPr>
            <a:spLocks noChangeShapeType="1"/>
          </p:cNvSpPr>
          <p:nvPr/>
        </p:nvSpPr>
        <p:spPr bwMode="auto">
          <a:xfrm flipV="1">
            <a:off x="21367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7" name="Line 116"/>
          <p:cNvSpPr>
            <a:spLocks noChangeShapeType="1"/>
          </p:cNvSpPr>
          <p:nvPr/>
        </p:nvSpPr>
        <p:spPr bwMode="auto">
          <a:xfrm flipV="1">
            <a:off x="21526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8" name="Line 117"/>
          <p:cNvSpPr>
            <a:spLocks noChangeShapeType="1"/>
          </p:cNvSpPr>
          <p:nvPr/>
        </p:nvSpPr>
        <p:spPr bwMode="auto">
          <a:xfrm flipV="1">
            <a:off x="2170113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79" name="Line 118"/>
          <p:cNvSpPr>
            <a:spLocks noChangeShapeType="1"/>
          </p:cNvSpPr>
          <p:nvPr/>
        </p:nvSpPr>
        <p:spPr bwMode="auto">
          <a:xfrm flipV="1">
            <a:off x="21844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0" name="Line 119"/>
          <p:cNvSpPr>
            <a:spLocks noChangeShapeType="1"/>
          </p:cNvSpPr>
          <p:nvPr/>
        </p:nvSpPr>
        <p:spPr bwMode="auto">
          <a:xfrm flipV="1">
            <a:off x="22002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1" name="Line 120"/>
          <p:cNvSpPr>
            <a:spLocks noChangeShapeType="1"/>
          </p:cNvSpPr>
          <p:nvPr/>
        </p:nvSpPr>
        <p:spPr bwMode="auto">
          <a:xfrm flipV="1">
            <a:off x="22177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2" name="Line 121"/>
          <p:cNvSpPr>
            <a:spLocks noChangeShapeType="1"/>
          </p:cNvSpPr>
          <p:nvPr/>
        </p:nvSpPr>
        <p:spPr bwMode="auto">
          <a:xfrm flipV="1">
            <a:off x="22336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3" name="Line 122"/>
          <p:cNvSpPr>
            <a:spLocks noChangeShapeType="1"/>
          </p:cNvSpPr>
          <p:nvPr/>
        </p:nvSpPr>
        <p:spPr bwMode="auto">
          <a:xfrm flipV="1">
            <a:off x="22510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4" name="Line 123"/>
          <p:cNvSpPr>
            <a:spLocks noChangeShapeType="1"/>
          </p:cNvSpPr>
          <p:nvPr/>
        </p:nvSpPr>
        <p:spPr bwMode="auto">
          <a:xfrm flipV="1">
            <a:off x="22653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5" name="Line 124"/>
          <p:cNvSpPr>
            <a:spLocks noChangeShapeType="1"/>
          </p:cNvSpPr>
          <p:nvPr/>
        </p:nvSpPr>
        <p:spPr bwMode="auto">
          <a:xfrm flipV="1">
            <a:off x="22812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6" name="Line 125"/>
          <p:cNvSpPr>
            <a:spLocks noChangeShapeType="1"/>
          </p:cNvSpPr>
          <p:nvPr/>
        </p:nvSpPr>
        <p:spPr bwMode="auto">
          <a:xfrm flipV="1">
            <a:off x="22971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7" name="Line 126"/>
          <p:cNvSpPr>
            <a:spLocks noChangeShapeType="1"/>
          </p:cNvSpPr>
          <p:nvPr/>
        </p:nvSpPr>
        <p:spPr bwMode="auto">
          <a:xfrm flipV="1">
            <a:off x="23129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8" name="Line 127"/>
          <p:cNvSpPr>
            <a:spLocks noChangeShapeType="1"/>
          </p:cNvSpPr>
          <p:nvPr/>
        </p:nvSpPr>
        <p:spPr bwMode="auto">
          <a:xfrm flipV="1">
            <a:off x="23288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89" name="Line 128"/>
          <p:cNvSpPr>
            <a:spLocks noChangeShapeType="1"/>
          </p:cNvSpPr>
          <p:nvPr/>
        </p:nvSpPr>
        <p:spPr bwMode="auto">
          <a:xfrm flipV="1">
            <a:off x="23463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0" name="Line 129"/>
          <p:cNvSpPr>
            <a:spLocks noChangeShapeType="1"/>
          </p:cNvSpPr>
          <p:nvPr/>
        </p:nvSpPr>
        <p:spPr bwMode="auto">
          <a:xfrm flipV="1">
            <a:off x="23622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1" name="Line 130"/>
          <p:cNvSpPr>
            <a:spLocks noChangeShapeType="1"/>
          </p:cNvSpPr>
          <p:nvPr/>
        </p:nvSpPr>
        <p:spPr bwMode="auto">
          <a:xfrm flipV="1">
            <a:off x="23780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2" name="Line 131"/>
          <p:cNvSpPr>
            <a:spLocks noChangeShapeType="1"/>
          </p:cNvSpPr>
          <p:nvPr/>
        </p:nvSpPr>
        <p:spPr bwMode="auto">
          <a:xfrm flipV="1">
            <a:off x="2395538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3" name="Line 132"/>
          <p:cNvSpPr>
            <a:spLocks noChangeShapeType="1"/>
          </p:cNvSpPr>
          <p:nvPr/>
        </p:nvSpPr>
        <p:spPr bwMode="auto">
          <a:xfrm flipV="1">
            <a:off x="24098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4" name="Line 133"/>
          <p:cNvSpPr>
            <a:spLocks noChangeShapeType="1"/>
          </p:cNvSpPr>
          <p:nvPr/>
        </p:nvSpPr>
        <p:spPr bwMode="auto">
          <a:xfrm flipV="1">
            <a:off x="24257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5" name="Line 134"/>
          <p:cNvSpPr>
            <a:spLocks noChangeShapeType="1"/>
          </p:cNvSpPr>
          <p:nvPr/>
        </p:nvSpPr>
        <p:spPr bwMode="auto">
          <a:xfrm flipV="1">
            <a:off x="24431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6" name="Line 135"/>
          <p:cNvSpPr>
            <a:spLocks noChangeShapeType="1"/>
          </p:cNvSpPr>
          <p:nvPr/>
        </p:nvSpPr>
        <p:spPr bwMode="auto">
          <a:xfrm flipV="1">
            <a:off x="24590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7" name="Line 136"/>
          <p:cNvSpPr>
            <a:spLocks noChangeShapeType="1"/>
          </p:cNvSpPr>
          <p:nvPr/>
        </p:nvSpPr>
        <p:spPr bwMode="auto">
          <a:xfrm flipV="1">
            <a:off x="24749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8" name="Line 137"/>
          <p:cNvSpPr>
            <a:spLocks noChangeShapeType="1"/>
          </p:cNvSpPr>
          <p:nvPr/>
        </p:nvSpPr>
        <p:spPr bwMode="auto">
          <a:xfrm flipV="1">
            <a:off x="24907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399" name="Line 138"/>
          <p:cNvSpPr>
            <a:spLocks noChangeShapeType="1"/>
          </p:cNvSpPr>
          <p:nvPr/>
        </p:nvSpPr>
        <p:spPr bwMode="auto">
          <a:xfrm flipV="1">
            <a:off x="25066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0" name="Line 139"/>
          <p:cNvSpPr>
            <a:spLocks noChangeShapeType="1"/>
          </p:cNvSpPr>
          <p:nvPr/>
        </p:nvSpPr>
        <p:spPr bwMode="auto">
          <a:xfrm flipV="1">
            <a:off x="25225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1" name="Line 140"/>
          <p:cNvSpPr>
            <a:spLocks noChangeShapeType="1"/>
          </p:cNvSpPr>
          <p:nvPr/>
        </p:nvSpPr>
        <p:spPr bwMode="auto">
          <a:xfrm flipV="1">
            <a:off x="25400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2" name="Line 141"/>
          <p:cNvSpPr>
            <a:spLocks noChangeShapeType="1"/>
          </p:cNvSpPr>
          <p:nvPr/>
        </p:nvSpPr>
        <p:spPr bwMode="auto">
          <a:xfrm flipV="1">
            <a:off x="25542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3" name="Line 142"/>
          <p:cNvSpPr>
            <a:spLocks noChangeShapeType="1"/>
          </p:cNvSpPr>
          <p:nvPr/>
        </p:nvSpPr>
        <p:spPr bwMode="auto">
          <a:xfrm flipV="1">
            <a:off x="25717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4" name="Line 143"/>
          <p:cNvSpPr>
            <a:spLocks noChangeShapeType="1"/>
          </p:cNvSpPr>
          <p:nvPr/>
        </p:nvSpPr>
        <p:spPr bwMode="auto">
          <a:xfrm flipV="1">
            <a:off x="25876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5" name="Line 144"/>
          <p:cNvSpPr>
            <a:spLocks noChangeShapeType="1"/>
          </p:cNvSpPr>
          <p:nvPr/>
        </p:nvSpPr>
        <p:spPr bwMode="auto">
          <a:xfrm flipV="1">
            <a:off x="26035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6" name="Line 145"/>
          <p:cNvSpPr>
            <a:spLocks noChangeShapeType="1"/>
          </p:cNvSpPr>
          <p:nvPr/>
        </p:nvSpPr>
        <p:spPr bwMode="auto">
          <a:xfrm flipV="1">
            <a:off x="26209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7" name="Line 146"/>
          <p:cNvSpPr>
            <a:spLocks noChangeShapeType="1"/>
          </p:cNvSpPr>
          <p:nvPr/>
        </p:nvSpPr>
        <p:spPr bwMode="auto">
          <a:xfrm flipV="1">
            <a:off x="26352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8" name="Line 147"/>
          <p:cNvSpPr>
            <a:spLocks noChangeShapeType="1"/>
          </p:cNvSpPr>
          <p:nvPr/>
        </p:nvSpPr>
        <p:spPr bwMode="auto">
          <a:xfrm flipV="1">
            <a:off x="26511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09" name="Line 148"/>
          <p:cNvSpPr>
            <a:spLocks noChangeShapeType="1"/>
          </p:cNvSpPr>
          <p:nvPr/>
        </p:nvSpPr>
        <p:spPr bwMode="auto">
          <a:xfrm flipV="1">
            <a:off x="26685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0" name="Line 149"/>
          <p:cNvSpPr>
            <a:spLocks noChangeShapeType="1"/>
          </p:cNvSpPr>
          <p:nvPr/>
        </p:nvSpPr>
        <p:spPr bwMode="auto">
          <a:xfrm flipV="1">
            <a:off x="26844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1" name="Line 150"/>
          <p:cNvSpPr>
            <a:spLocks noChangeShapeType="1"/>
          </p:cNvSpPr>
          <p:nvPr/>
        </p:nvSpPr>
        <p:spPr bwMode="auto">
          <a:xfrm flipV="1">
            <a:off x="27003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2" name="Line 151"/>
          <p:cNvSpPr>
            <a:spLocks noChangeShapeType="1"/>
          </p:cNvSpPr>
          <p:nvPr/>
        </p:nvSpPr>
        <p:spPr bwMode="auto">
          <a:xfrm flipV="1">
            <a:off x="27162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3" name="Line 152"/>
          <p:cNvSpPr>
            <a:spLocks noChangeShapeType="1"/>
          </p:cNvSpPr>
          <p:nvPr/>
        </p:nvSpPr>
        <p:spPr bwMode="auto">
          <a:xfrm flipV="1">
            <a:off x="27320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4" name="Line 153"/>
          <p:cNvSpPr>
            <a:spLocks noChangeShapeType="1"/>
          </p:cNvSpPr>
          <p:nvPr/>
        </p:nvSpPr>
        <p:spPr bwMode="auto">
          <a:xfrm flipV="1">
            <a:off x="27479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5" name="Line 154"/>
          <p:cNvSpPr>
            <a:spLocks noChangeShapeType="1"/>
          </p:cNvSpPr>
          <p:nvPr/>
        </p:nvSpPr>
        <p:spPr bwMode="auto">
          <a:xfrm flipV="1">
            <a:off x="27654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6" name="Line 155"/>
          <p:cNvSpPr>
            <a:spLocks noChangeShapeType="1"/>
          </p:cNvSpPr>
          <p:nvPr/>
        </p:nvSpPr>
        <p:spPr bwMode="auto">
          <a:xfrm flipV="1">
            <a:off x="27797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7" name="Line 156"/>
          <p:cNvSpPr>
            <a:spLocks noChangeShapeType="1"/>
          </p:cNvSpPr>
          <p:nvPr/>
        </p:nvSpPr>
        <p:spPr bwMode="auto">
          <a:xfrm flipV="1">
            <a:off x="27971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8" name="Line 157"/>
          <p:cNvSpPr>
            <a:spLocks noChangeShapeType="1"/>
          </p:cNvSpPr>
          <p:nvPr/>
        </p:nvSpPr>
        <p:spPr bwMode="auto">
          <a:xfrm flipV="1">
            <a:off x="28130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19" name="Line 158"/>
          <p:cNvSpPr>
            <a:spLocks noChangeShapeType="1"/>
          </p:cNvSpPr>
          <p:nvPr/>
        </p:nvSpPr>
        <p:spPr bwMode="auto">
          <a:xfrm flipV="1">
            <a:off x="28289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0" name="Line 159"/>
          <p:cNvSpPr>
            <a:spLocks noChangeShapeType="1"/>
          </p:cNvSpPr>
          <p:nvPr/>
        </p:nvSpPr>
        <p:spPr bwMode="auto">
          <a:xfrm flipV="1">
            <a:off x="28463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1" name="Line 160"/>
          <p:cNvSpPr>
            <a:spLocks noChangeShapeType="1"/>
          </p:cNvSpPr>
          <p:nvPr/>
        </p:nvSpPr>
        <p:spPr bwMode="auto">
          <a:xfrm flipV="1">
            <a:off x="28606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2" name="Line 161"/>
          <p:cNvSpPr>
            <a:spLocks noChangeShapeType="1"/>
          </p:cNvSpPr>
          <p:nvPr/>
        </p:nvSpPr>
        <p:spPr bwMode="auto">
          <a:xfrm flipV="1">
            <a:off x="28765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3" name="Line 162"/>
          <p:cNvSpPr>
            <a:spLocks noChangeShapeType="1"/>
          </p:cNvSpPr>
          <p:nvPr/>
        </p:nvSpPr>
        <p:spPr bwMode="auto">
          <a:xfrm flipV="1">
            <a:off x="28940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4" name="Line 163"/>
          <p:cNvSpPr>
            <a:spLocks noChangeShapeType="1"/>
          </p:cNvSpPr>
          <p:nvPr/>
        </p:nvSpPr>
        <p:spPr bwMode="auto">
          <a:xfrm flipV="1">
            <a:off x="29098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5" name="Line 164"/>
          <p:cNvSpPr>
            <a:spLocks noChangeShapeType="1"/>
          </p:cNvSpPr>
          <p:nvPr/>
        </p:nvSpPr>
        <p:spPr bwMode="auto">
          <a:xfrm flipV="1">
            <a:off x="29257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6" name="Line 165"/>
          <p:cNvSpPr>
            <a:spLocks noChangeShapeType="1"/>
          </p:cNvSpPr>
          <p:nvPr/>
        </p:nvSpPr>
        <p:spPr bwMode="auto">
          <a:xfrm flipV="1">
            <a:off x="29416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7" name="Line 166"/>
          <p:cNvSpPr>
            <a:spLocks noChangeShapeType="1"/>
          </p:cNvSpPr>
          <p:nvPr/>
        </p:nvSpPr>
        <p:spPr bwMode="auto">
          <a:xfrm flipV="1">
            <a:off x="29575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8" name="Line 167"/>
          <p:cNvSpPr>
            <a:spLocks noChangeShapeType="1"/>
          </p:cNvSpPr>
          <p:nvPr/>
        </p:nvSpPr>
        <p:spPr bwMode="auto">
          <a:xfrm flipV="1">
            <a:off x="29733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29" name="Line 168"/>
          <p:cNvSpPr>
            <a:spLocks noChangeShapeType="1"/>
          </p:cNvSpPr>
          <p:nvPr/>
        </p:nvSpPr>
        <p:spPr bwMode="auto">
          <a:xfrm flipV="1">
            <a:off x="2992438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0" name="Line 169"/>
          <p:cNvSpPr>
            <a:spLocks noChangeShapeType="1"/>
          </p:cNvSpPr>
          <p:nvPr/>
        </p:nvSpPr>
        <p:spPr bwMode="auto">
          <a:xfrm flipV="1">
            <a:off x="30067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1" name="Line 170"/>
          <p:cNvSpPr>
            <a:spLocks noChangeShapeType="1"/>
          </p:cNvSpPr>
          <p:nvPr/>
        </p:nvSpPr>
        <p:spPr bwMode="auto">
          <a:xfrm flipV="1">
            <a:off x="30226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2" name="Line 171"/>
          <p:cNvSpPr>
            <a:spLocks noChangeShapeType="1"/>
          </p:cNvSpPr>
          <p:nvPr/>
        </p:nvSpPr>
        <p:spPr bwMode="auto">
          <a:xfrm flipV="1">
            <a:off x="30384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3" name="Line 172"/>
          <p:cNvSpPr>
            <a:spLocks noChangeShapeType="1"/>
          </p:cNvSpPr>
          <p:nvPr/>
        </p:nvSpPr>
        <p:spPr bwMode="auto">
          <a:xfrm flipV="1">
            <a:off x="30543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4" name="Line 173"/>
          <p:cNvSpPr>
            <a:spLocks noChangeShapeType="1"/>
          </p:cNvSpPr>
          <p:nvPr/>
        </p:nvSpPr>
        <p:spPr bwMode="auto">
          <a:xfrm flipV="1">
            <a:off x="30718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5" name="Line 174"/>
          <p:cNvSpPr>
            <a:spLocks noChangeShapeType="1"/>
          </p:cNvSpPr>
          <p:nvPr/>
        </p:nvSpPr>
        <p:spPr bwMode="auto">
          <a:xfrm flipV="1">
            <a:off x="30861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6" name="Line 175"/>
          <p:cNvSpPr>
            <a:spLocks noChangeShapeType="1"/>
          </p:cNvSpPr>
          <p:nvPr/>
        </p:nvSpPr>
        <p:spPr bwMode="auto">
          <a:xfrm flipV="1">
            <a:off x="31019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7" name="Line 176"/>
          <p:cNvSpPr>
            <a:spLocks noChangeShapeType="1"/>
          </p:cNvSpPr>
          <p:nvPr/>
        </p:nvSpPr>
        <p:spPr bwMode="auto">
          <a:xfrm flipV="1">
            <a:off x="31194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8" name="Line 177"/>
          <p:cNvSpPr>
            <a:spLocks noChangeShapeType="1"/>
          </p:cNvSpPr>
          <p:nvPr/>
        </p:nvSpPr>
        <p:spPr bwMode="auto">
          <a:xfrm flipV="1">
            <a:off x="3136900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39" name="Line 178"/>
          <p:cNvSpPr>
            <a:spLocks noChangeShapeType="1"/>
          </p:cNvSpPr>
          <p:nvPr/>
        </p:nvSpPr>
        <p:spPr bwMode="auto">
          <a:xfrm flipV="1">
            <a:off x="31511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0" name="Line 179"/>
          <p:cNvSpPr>
            <a:spLocks noChangeShapeType="1"/>
          </p:cNvSpPr>
          <p:nvPr/>
        </p:nvSpPr>
        <p:spPr bwMode="auto">
          <a:xfrm flipV="1">
            <a:off x="31670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1" name="Line 180"/>
          <p:cNvSpPr>
            <a:spLocks noChangeShapeType="1"/>
          </p:cNvSpPr>
          <p:nvPr/>
        </p:nvSpPr>
        <p:spPr bwMode="auto">
          <a:xfrm flipV="1">
            <a:off x="31829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2" name="Line 181"/>
          <p:cNvSpPr>
            <a:spLocks noChangeShapeType="1"/>
          </p:cNvSpPr>
          <p:nvPr/>
        </p:nvSpPr>
        <p:spPr bwMode="auto">
          <a:xfrm flipV="1">
            <a:off x="31988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3" name="Line 182"/>
          <p:cNvSpPr>
            <a:spLocks noChangeShapeType="1"/>
          </p:cNvSpPr>
          <p:nvPr/>
        </p:nvSpPr>
        <p:spPr bwMode="auto">
          <a:xfrm flipV="1">
            <a:off x="32178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4" name="Line 183"/>
          <p:cNvSpPr>
            <a:spLocks noChangeShapeType="1"/>
          </p:cNvSpPr>
          <p:nvPr/>
        </p:nvSpPr>
        <p:spPr bwMode="auto">
          <a:xfrm flipV="1">
            <a:off x="32321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5" name="Line 184"/>
          <p:cNvSpPr>
            <a:spLocks noChangeShapeType="1"/>
          </p:cNvSpPr>
          <p:nvPr/>
        </p:nvSpPr>
        <p:spPr bwMode="auto">
          <a:xfrm flipV="1">
            <a:off x="32480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6" name="Line 185"/>
          <p:cNvSpPr>
            <a:spLocks noChangeShapeType="1"/>
          </p:cNvSpPr>
          <p:nvPr/>
        </p:nvSpPr>
        <p:spPr bwMode="auto">
          <a:xfrm flipV="1">
            <a:off x="32639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7" name="Line 186"/>
          <p:cNvSpPr>
            <a:spLocks noChangeShapeType="1"/>
          </p:cNvSpPr>
          <p:nvPr/>
        </p:nvSpPr>
        <p:spPr bwMode="auto">
          <a:xfrm flipV="1">
            <a:off x="32797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8" name="Line 187"/>
          <p:cNvSpPr>
            <a:spLocks noChangeShapeType="1"/>
          </p:cNvSpPr>
          <p:nvPr/>
        </p:nvSpPr>
        <p:spPr bwMode="auto">
          <a:xfrm flipV="1">
            <a:off x="32972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49" name="Line 188"/>
          <p:cNvSpPr>
            <a:spLocks noChangeShapeType="1"/>
          </p:cNvSpPr>
          <p:nvPr/>
        </p:nvSpPr>
        <p:spPr bwMode="auto">
          <a:xfrm flipV="1">
            <a:off x="33115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0" name="Line 189"/>
          <p:cNvSpPr>
            <a:spLocks noChangeShapeType="1"/>
          </p:cNvSpPr>
          <p:nvPr/>
        </p:nvSpPr>
        <p:spPr bwMode="auto">
          <a:xfrm flipV="1">
            <a:off x="33274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1" name="Line 190"/>
          <p:cNvSpPr>
            <a:spLocks noChangeShapeType="1"/>
          </p:cNvSpPr>
          <p:nvPr/>
        </p:nvSpPr>
        <p:spPr bwMode="auto">
          <a:xfrm flipV="1">
            <a:off x="33448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2" name="Line 191"/>
          <p:cNvSpPr>
            <a:spLocks noChangeShapeType="1"/>
          </p:cNvSpPr>
          <p:nvPr/>
        </p:nvSpPr>
        <p:spPr bwMode="auto">
          <a:xfrm flipV="1">
            <a:off x="3362325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3" name="Line 192"/>
          <p:cNvSpPr>
            <a:spLocks noChangeShapeType="1"/>
          </p:cNvSpPr>
          <p:nvPr/>
        </p:nvSpPr>
        <p:spPr bwMode="auto">
          <a:xfrm flipV="1">
            <a:off x="33766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4" name="Line 193"/>
          <p:cNvSpPr>
            <a:spLocks noChangeShapeType="1"/>
          </p:cNvSpPr>
          <p:nvPr/>
        </p:nvSpPr>
        <p:spPr bwMode="auto">
          <a:xfrm flipV="1">
            <a:off x="33924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5" name="Line 194"/>
          <p:cNvSpPr>
            <a:spLocks noChangeShapeType="1"/>
          </p:cNvSpPr>
          <p:nvPr/>
        </p:nvSpPr>
        <p:spPr bwMode="auto">
          <a:xfrm flipV="1">
            <a:off x="34083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6" name="Line 195"/>
          <p:cNvSpPr>
            <a:spLocks noChangeShapeType="1"/>
          </p:cNvSpPr>
          <p:nvPr/>
        </p:nvSpPr>
        <p:spPr bwMode="auto">
          <a:xfrm flipV="1">
            <a:off x="34242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7" name="Line 196"/>
          <p:cNvSpPr>
            <a:spLocks noChangeShapeType="1"/>
          </p:cNvSpPr>
          <p:nvPr/>
        </p:nvSpPr>
        <p:spPr bwMode="auto">
          <a:xfrm flipV="1">
            <a:off x="34432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8" name="Line 197"/>
          <p:cNvSpPr>
            <a:spLocks noChangeShapeType="1"/>
          </p:cNvSpPr>
          <p:nvPr/>
        </p:nvSpPr>
        <p:spPr bwMode="auto">
          <a:xfrm flipV="1">
            <a:off x="34575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59" name="Line 198"/>
          <p:cNvSpPr>
            <a:spLocks noChangeShapeType="1"/>
          </p:cNvSpPr>
          <p:nvPr/>
        </p:nvSpPr>
        <p:spPr bwMode="auto">
          <a:xfrm flipV="1">
            <a:off x="34734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60" name="Line 199"/>
          <p:cNvSpPr>
            <a:spLocks noChangeShapeType="1"/>
          </p:cNvSpPr>
          <p:nvPr/>
        </p:nvSpPr>
        <p:spPr bwMode="auto">
          <a:xfrm flipV="1">
            <a:off x="34893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61" name="Line 200"/>
          <p:cNvSpPr>
            <a:spLocks noChangeShapeType="1"/>
          </p:cNvSpPr>
          <p:nvPr/>
        </p:nvSpPr>
        <p:spPr bwMode="auto">
          <a:xfrm flipV="1">
            <a:off x="3506788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62" name="Line 201"/>
          <p:cNvSpPr>
            <a:spLocks noChangeShapeType="1"/>
          </p:cNvSpPr>
          <p:nvPr/>
        </p:nvSpPr>
        <p:spPr bwMode="auto">
          <a:xfrm flipV="1">
            <a:off x="35210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63" name="Line 202"/>
          <p:cNvSpPr>
            <a:spLocks noChangeShapeType="1"/>
          </p:cNvSpPr>
          <p:nvPr/>
        </p:nvSpPr>
        <p:spPr bwMode="auto">
          <a:xfrm flipV="1">
            <a:off x="35369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64" name="Line 203"/>
          <p:cNvSpPr>
            <a:spLocks noChangeShapeType="1"/>
          </p:cNvSpPr>
          <p:nvPr/>
        </p:nvSpPr>
        <p:spPr bwMode="auto">
          <a:xfrm flipV="1">
            <a:off x="35528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65" name="Line 204"/>
          <p:cNvSpPr>
            <a:spLocks noChangeShapeType="1"/>
          </p:cNvSpPr>
          <p:nvPr/>
        </p:nvSpPr>
        <p:spPr bwMode="auto">
          <a:xfrm flipV="1">
            <a:off x="35702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66" name="Line 205"/>
          <p:cNvSpPr>
            <a:spLocks noChangeShapeType="1"/>
          </p:cNvSpPr>
          <p:nvPr/>
        </p:nvSpPr>
        <p:spPr bwMode="auto">
          <a:xfrm flipV="1">
            <a:off x="35877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67" name="Line 206"/>
          <p:cNvSpPr>
            <a:spLocks noChangeShapeType="1"/>
          </p:cNvSpPr>
          <p:nvPr/>
        </p:nvSpPr>
        <p:spPr bwMode="auto">
          <a:xfrm flipV="1">
            <a:off x="36020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" name="Group 408"/>
          <p:cNvGrpSpPr>
            <a:grpSpLocks/>
          </p:cNvGrpSpPr>
          <p:nvPr/>
        </p:nvGrpSpPr>
        <p:grpSpPr bwMode="auto">
          <a:xfrm>
            <a:off x="3617913" y="5884863"/>
            <a:ext cx="3206750" cy="38100"/>
            <a:chOff x="2248" y="3974"/>
            <a:chExt cx="2176" cy="27"/>
          </a:xfrm>
        </p:grpSpPr>
        <p:sp>
          <p:nvSpPr>
            <p:cNvPr id="11678" name="Line 208"/>
            <p:cNvSpPr>
              <a:spLocks noChangeShapeType="1"/>
            </p:cNvSpPr>
            <p:nvPr/>
          </p:nvSpPr>
          <p:spPr bwMode="auto">
            <a:xfrm flipV="1">
              <a:off x="224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79" name="Line 209"/>
            <p:cNvSpPr>
              <a:spLocks noChangeShapeType="1"/>
            </p:cNvSpPr>
            <p:nvPr/>
          </p:nvSpPr>
          <p:spPr bwMode="auto">
            <a:xfrm flipV="1">
              <a:off x="225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0" name="Line 210"/>
            <p:cNvSpPr>
              <a:spLocks noChangeShapeType="1"/>
            </p:cNvSpPr>
            <p:nvPr/>
          </p:nvSpPr>
          <p:spPr bwMode="auto">
            <a:xfrm flipV="1">
              <a:off x="227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1" name="Line 211"/>
            <p:cNvSpPr>
              <a:spLocks noChangeShapeType="1"/>
            </p:cNvSpPr>
            <p:nvPr/>
          </p:nvSpPr>
          <p:spPr bwMode="auto">
            <a:xfrm flipV="1">
              <a:off x="228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2" name="Line 212"/>
            <p:cNvSpPr>
              <a:spLocks noChangeShapeType="1"/>
            </p:cNvSpPr>
            <p:nvPr/>
          </p:nvSpPr>
          <p:spPr bwMode="auto">
            <a:xfrm flipV="1">
              <a:off x="229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3" name="Line 213"/>
            <p:cNvSpPr>
              <a:spLocks noChangeShapeType="1"/>
            </p:cNvSpPr>
            <p:nvPr/>
          </p:nvSpPr>
          <p:spPr bwMode="auto">
            <a:xfrm flipV="1">
              <a:off x="230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4" name="Line 214"/>
            <p:cNvSpPr>
              <a:spLocks noChangeShapeType="1"/>
            </p:cNvSpPr>
            <p:nvPr/>
          </p:nvSpPr>
          <p:spPr bwMode="auto">
            <a:xfrm flipV="1">
              <a:off x="231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5" name="Line 215"/>
            <p:cNvSpPr>
              <a:spLocks noChangeShapeType="1"/>
            </p:cNvSpPr>
            <p:nvPr/>
          </p:nvSpPr>
          <p:spPr bwMode="auto">
            <a:xfrm flipV="1">
              <a:off x="232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6" name="Line 216"/>
            <p:cNvSpPr>
              <a:spLocks noChangeShapeType="1"/>
            </p:cNvSpPr>
            <p:nvPr/>
          </p:nvSpPr>
          <p:spPr bwMode="auto">
            <a:xfrm flipV="1">
              <a:off x="233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7" name="Line 217"/>
            <p:cNvSpPr>
              <a:spLocks noChangeShapeType="1"/>
            </p:cNvSpPr>
            <p:nvPr/>
          </p:nvSpPr>
          <p:spPr bwMode="auto">
            <a:xfrm flipV="1">
              <a:off x="234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8" name="Line 218"/>
            <p:cNvSpPr>
              <a:spLocks noChangeShapeType="1"/>
            </p:cNvSpPr>
            <p:nvPr/>
          </p:nvSpPr>
          <p:spPr bwMode="auto">
            <a:xfrm flipV="1">
              <a:off x="235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89" name="Line 219"/>
            <p:cNvSpPr>
              <a:spLocks noChangeShapeType="1"/>
            </p:cNvSpPr>
            <p:nvPr/>
          </p:nvSpPr>
          <p:spPr bwMode="auto">
            <a:xfrm flipV="1">
              <a:off x="236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0" name="Line 220"/>
            <p:cNvSpPr>
              <a:spLocks noChangeShapeType="1"/>
            </p:cNvSpPr>
            <p:nvPr/>
          </p:nvSpPr>
          <p:spPr bwMode="auto">
            <a:xfrm flipV="1">
              <a:off x="238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1" name="Line 221"/>
            <p:cNvSpPr>
              <a:spLocks noChangeShapeType="1"/>
            </p:cNvSpPr>
            <p:nvPr/>
          </p:nvSpPr>
          <p:spPr bwMode="auto">
            <a:xfrm flipV="1">
              <a:off x="239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2" name="Line 222"/>
            <p:cNvSpPr>
              <a:spLocks noChangeShapeType="1"/>
            </p:cNvSpPr>
            <p:nvPr/>
          </p:nvSpPr>
          <p:spPr bwMode="auto">
            <a:xfrm flipV="1">
              <a:off x="240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3" name="Line 223"/>
            <p:cNvSpPr>
              <a:spLocks noChangeShapeType="1"/>
            </p:cNvSpPr>
            <p:nvPr/>
          </p:nvSpPr>
          <p:spPr bwMode="auto">
            <a:xfrm flipV="1">
              <a:off x="241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4" name="Line 224"/>
            <p:cNvSpPr>
              <a:spLocks noChangeShapeType="1"/>
            </p:cNvSpPr>
            <p:nvPr/>
          </p:nvSpPr>
          <p:spPr bwMode="auto">
            <a:xfrm flipV="1">
              <a:off x="242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5" name="Line 225"/>
            <p:cNvSpPr>
              <a:spLocks noChangeShapeType="1"/>
            </p:cNvSpPr>
            <p:nvPr/>
          </p:nvSpPr>
          <p:spPr bwMode="auto">
            <a:xfrm flipV="1">
              <a:off x="243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6" name="Line 226"/>
            <p:cNvSpPr>
              <a:spLocks noChangeShapeType="1"/>
            </p:cNvSpPr>
            <p:nvPr/>
          </p:nvSpPr>
          <p:spPr bwMode="auto">
            <a:xfrm flipV="1">
              <a:off x="244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7" name="Line 227"/>
            <p:cNvSpPr>
              <a:spLocks noChangeShapeType="1"/>
            </p:cNvSpPr>
            <p:nvPr/>
          </p:nvSpPr>
          <p:spPr bwMode="auto">
            <a:xfrm flipV="1">
              <a:off x="245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8" name="Line 228"/>
            <p:cNvSpPr>
              <a:spLocks noChangeShapeType="1"/>
            </p:cNvSpPr>
            <p:nvPr/>
          </p:nvSpPr>
          <p:spPr bwMode="auto">
            <a:xfrm flipV="1">
              <a:off x="246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99" name="Line 229"/>
            <p:cNvSpPr>
              <a:spLocks noChangeShapeType="1"/>
            </p:cNvSpPr>
            <p:nvPr/>
          </p:nvSpPr>
          <p:spPr bwMode="auto">
            <a:xfrm flipV="1">
              <a:off x="247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0" name="Line 230"/>
            <p:cNvSpPr>
              <a:spLocks noChangeShapeType="1"/>
            </p:cNvSpPr>
            <p:nvPr/>
          </p:nvSpPr>
          <p:spPr bwMode="auto">
            <a:xfrm flipV="1">
              <a:off x="248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1" name="Line 231"/>
            <p:cNvSpPr>
              <a:spLocks noChangeShapeType="1"/>
            </p:cNvSpPr>
            <p:nvPr/>
          </p:nvSpPr>
          <p:spPr bwMode="auto">
            <a:xfrm flipV="1">
              <a:off x="249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2" name="Line 232"/>
            <p:cNvSpPr>
              <a:spLocks noChangeShapeType="1"/>
            </p:cNvSpPr>
            <p:nvPr/>
          </p:nvSpPr>
          <p:spPr bwMode="auto">
            <a:xfrm flipV="1">
              <a:off x="251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3" name="Line 233"/>
            <p:cNvSpPr>
              <a:spLocks noChangeShapeType="1"/>
            </p:cNvSpPr>
            <p:nvPr/>
          </p:nvSpPr>
          <p:spPr bwMode="auto">
            <a:xfrm flipV="1">
              <a:off x="252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4" name="Line 234"/>
            <p:cNvSpPr>
              <a:spLocks noChangeShapeType="1"/>
            </p:cNvSpPr>
            <p:nvPr/>
          </p:nvSpPr>
          <p:spPr bwMode="auto">
            <a:xfrm flipV="1">
              <a:off x="253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5" name="Line 235"/>
            <p:cNvSpPr>
              <a:spLocks noChangeShapeType="1"/>
            </p:cNvSpPr>
            <p:nvPr/>
          </p:nvSpPr>
          <p:spPr bwMode="auto">
            <a:xfrm flipV="1">
              <a:off x="254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6" name="Line 236"/>
            <p:cNvSpPr>
              <a:spLocks noChangeShapeType="1"/>
            </p:cNvSpPr>
            <p:nvPr/>
          </p:nvSpPr>
          <p:spPr bwMode="auto">
            <a:xfrm flipV="1">
              <a:off x="255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7" name="Line 237"/>
            <p:cNvSpPr>
              <a:spLocks noChangeShapeType="1"/>
            </p:cNvSpPr>
            <p:nvPr/>
          </p:nvSpPr>
          <p:spPr bwMode="auto">
            <a:xfrm flipV="1">
              <a:off x="256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8" name="Line 238"/>
            <p:cNvSpPr>
              <a:spLocks noChangeShapeType="1"/>
            </p:cNvSpPr>
            <p:nvPr/>
          </p:nvSpPr>
          <p:spPr bwMode="auto">
            <a:xfrm flipV="1">
              <a:off x="257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09" name="Line 239"/>
            <p:cNvSpPr>
              <a:spLocks noChangeShapeType="1"/>
            </p:cNvSpPr>
            <p:nvPr/>
          </p:nvSpPr>
          <p:spPr bwMode="auto">
            <a:xfrm flipV="1">
              <a:off x="258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0" name="Line 240"/>
            <p:cNvSpPr>
              <a:spLocks noChangeShapeType="1"/>
            </p:cNvSpPr>
            <p:nvPr/>
          </p:nvSpPr>
          <p:spPr bwMode="auto">
            <a:xfrm flipV="1">
              <a:off x="259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1" name="Line 241"/>
            <p:cNvSpPr>
              <a:spLocks noChangeShapeType="1"/>
            </p:cNvSpPr>
            <p:nvPr/>
          </p:nvSpPr>
          <p:spPr bwMode="auto">
            <a:xfrm flipV="1">
              <a:off x="260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2" name="Line 242"/>
            <p:cNvSpPr>
              <a:spLocks noChangeShapeType="1"/>
            </p:cNvSpPr>
            <p:nvPr/>
          </p:nvSpPr>
          <p:spPr bwMode="auto">
            <a:xfrm flipV="1">
              <a:off x="262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3" name="Line 243"/>
            <p:cNvSpPr>
              <a:spLocks noChangeShapeType="1"/>
            </p:cNvSpPr>
            <p:nvPr/>
          </p:nvSpPr>
          <p:spPr bwMode="auto">
            <a:xfrm flipV="1">
              <a:off x="263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4" name="Line 244"/>
            <p:cNvSpPr>
              <a:spLocks noChangeShapeType="1"/>
            </p:cNvSpPr>
            <p:nvPr/>
          </p:nvSpPr>
          <p:spPr bwMode="auto">
            <a:xfrm flipV="1">
              <a:off x="264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5" name="Line 245"/>
            <p:cNvSpPr>
              <a:spLocks noChangeShapeType="1"/>
            </p:cNvSpPr>
            <p:nvPr/>
          </p:nvSpPr>
          <p:spPr bwMode="auto">
            <a:xfrm flipV="1">
              <a:off x="265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6" name="Line 246"/>
            <p:cNvSpPr>
              <a:spLocks noChangeShapeType="1"/>
            </p:cNvSpPr>
            <p:nvPr/>
          </p:nvSpPr>
          <p:spPr bwMode="auto">
            <a:xfrm flipV="1">
              <a:off x="266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7" name="Line 247"/>
            <p:cNvSpPr>
              <a:spLocks noChangeShapeType="1"/>
            </p:cNvSpPr>
            <p:nvPr/>
          </p:nvSpPr>
          <p:spPr bwMode="auto">
            <a:xfrm flipV="1">
              <a:off x="267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8" name="Line 248"/>
            <p:cNvSpPr>
              <a:spLocks noChangeShapeType="1"/>
            </p:cNvSpPr>
            <p:nvPr/>
          </p:nvSpPr>
          <p:spPr bwMode="auto">
            <a:xfrm flipV="1">
              <a:off x="268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19" name="Line 249"/>
            <p:cNvSpPr>
              <a:spLocks noChangeShapeType="1"/>
            </p:cNvSpPr>
            <p:nvPr/>
          </p:nvSpPr>
          <p:spPr bwMode="auto">
            <a:xfrm flipV="1">
              <a:off x="269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0" name="Line 250"/>
            <p:cNvSpPr>
              <a:spLocks noChangeShapeType="1"/>
            </p:cNvSpPr>
            <p:nvPr/>
          </p:nvSpPr>
          <p:spPr bwMode="auto">
            <a:xfrm flipV="1">
              <a:off x="270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1" name="Line 251"/>
            <p:cNvSpPr>
              <a:spLocks noChangeShapeType="1"/>
            </p:cNvSpPr>
            <p:nvPr/>
          </p:nvSpPr>
          <p:spPr bwMode="auto">
            <a:xfrm flipV="1">
              <a:off x="271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2" name="Line 252"/>
            <p:cNvSpPr>
              <a:spLocks noChangeShapeType="1"/>
            </p:cNvSpPr>
            <p:nvPr/>
          </p:nvSpPr>
          <p:spPr bwMode="auto">
            <a:xfrm flipV="1">
              <a:off x="272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3" name="Line 253"/>
            <p:cNvSpPr>
              <a:spLocks noChangeShapeType="1"/>
            </p:cNvSpPr>
            <p:nvPr/>
          </p:nvSpPr>
          <p:spPr bwMode="auto">
            <a:xfrm flipV="1">
              <a:off x="273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4" name="Line 254"/>
            <p:cNvSpPr>
              <a:spLocks noChangeShapeType="1"/>
            </p:cNvSpPr>
            <p:nvPr/>
          </p:nvSpPr>
          <p:spPr bwMode="auto">
            <a:xfrm flipV="1">
              <a:off x="275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5" name="Line 255"/>
            <p:cNvSpPr>
              <a:spLocks noChangeShapeType="1"/>
            </p:cNvSpPr>
            <p:nvPr/>
          </p:nvSpPr>
          <p:spPr bwMode="auto">
            <a:xfrm flipV="1">
              <a:off x="276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6" name="Line 256"/>
            <p:cNvSpPr>
              <a:spLocks noChangeShapeType="1"/>
            </p:cNvSpPr>
            <p:nvPr/>
          </p:nvSpPr>
          <p:spPr bwMode="auto">
            <a:xfrm flipV="1">
              <a:off x="277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7" name="Line 257"/>
            <p:cNvSpPr>
              <a:spLocks noChangeShapeType="1"/>
            </p:cNvSpPr>
            <p:nvPr/>
          </p:nvSpPr>
          <p:spPr bwMode="auto">
            <a:xfrm flipV="1">
              <a:off x="278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8" name="Line 258"/>
            <p:cNvSpPr>
              <a:spLocks noChangeShapeType="1"/>
            </p:cNvSpPr>
            <p:nvPr/>
          </p:nvSpPr>
          <p:spPr bwMode="auto">
            <a:xfrm flipV="1">
              <a:off x="279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29" name="Line 259"/>
            <p:cNvSpPr>
              <a:spLocks noChangeShapeType="1"/>
            </p:cNvSpPr>
            <p:nvPr/>
          </p:nvSpPr>
          <p:spPr bwMode="auto">
            <a:xfrm flipV="1">
              <a:off x="280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0" name="Line 260"/>
            <p:cNvSpPr>
              <a:spLocks noChangeShapeType="1"/>
            </p:cNvSpPr>
            <p:nvPr/>
          </p:nvSpPr>
          <p:spPr bwMode="auto">
            <a:xfrm flipV="1">
              <a:off x="281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1" name="Line 261"/>
            <p:cNvSpPr>
              <a:spLocks noChangeShapeType="1"/>
            </p:cNvSpPr>
            <p:nvPr/>
          </p:nvSpPr>
          <p:spPr bwMode="auto">
            <a:xfrm flipV="1">
              <a:off x="282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2" name="Line 262"/>
            <p:cNvSpPr>
              <a:spLocks noChangeShapeType="1"/>
            </p:cNvSpPr>
            <p:nvPr/>
          </p:nvSpPr>
          <p:spPr bwMode="auto">
            <a:xfrm flipV="1">
              <a:off x="283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3" name="Line 263"/>
            <p:cNvSpPr>
              <a:spLocks noChangeShapeType="1"/>
            </p:cNvSpPr>
            <p:nvPr/>
          </p:nvSpPr>
          <p:spPr bwMode="auto">
            <a:xfrm flipV="1">
              <a:off x="284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4" name="Line 264"/>
            <p:cNvSpPr>
              <a:spLocks noChangeShapeType="1"/>
            </p:cNvSpPr>
            <p:nvPr/>
          </p:nvSpPr>
          <p:spPr bwMode="auto">
            <a:xfrm flipV="1">
              <a:off x="286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5" name="Line 265"/>
            <p:cNvSpPr>
              <a:spLocks noChangeShapeType="1"/>
            </p:cNvSpPr>
            <p:nvPr/>
          </p:nvSpPr>
          <p:spPr bwMode="auto">
            <a:xfrm flipV="1">
              <a:off x="287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6" name="Line 266"/>
            <p:cNvSpPr>
              <a:spLocks noChangeShapeType="1"/>
            </p:cNvSpPr>
            <p:nvPr/>
          </p:nvSpPr>
          <p:spPr bwMode="auto">
            <a:xfrm flipV="1">
              <a:off x="288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7" name="Line 267"/>
            <p:cNvSpPr>
              <a:spLocks noChangeShapeType="1"/>
            </p:cNvSpPr>
            <p:nvPr/>
          </p:nvSpPr>
          <p:spPr bwMode="auto">
            <a:xfrm flipV="1">
              <a:off x="289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8" name="Line 268"/>
            <p:cNvSpPr>
              <a:spLocks noChangeShapeType="1"/>
            </p:cNvSpPr>
            <p:nvPr/>
          </p:nvSpPr>
          <p:spPr bwMode="auto">
            <a:xfrm flipV="1">
              <a:off x="290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39" name="Line 269"/>
            <p:cNvSpPr>
              <a:spLocks noChangeShapeType="1"/>
            </p:cNvSpPr>
            <p:nvPr/>
          </p:nvSpPr>
          <p:spPr bwMode="auto">
            <a:xfrm flipV="1">
              <a:off x="291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0" name="Line 270"/>
            <p:cNvSpPr>
              <a:spLocks noChangeShapeType="1"/>
            </p:cNvSpPr>
            <p:nvPr/>
          </p:nvSpPr>
          <p:spPr bwMode="auto">
            <a:xfrm flipV="1">
              <a:off x="292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1" name="Line 271"/>
            <p:cNvSpPr>
              <a:spLocks noChangeShapeType="1"/>
            </p:cNvSpPr>
            <p:nvPr/>
          </p:nvSpPr>
          <p:spPr bwMode="auto">
            <a:xfrm flipV="1">
              <a:off x="293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2" name="Line 272"/>
            <p:cNvSpPr>
              <a:spLocks noChangeShapeType="1"/>
            </p:cNvSpPr>
            <p:nvPr/>
          </p:nvSpPr>
          <p:spPr bwMode="auto">
            <a:xfrm flipV="1">
              <a:off x="294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3" name="Line 273"/>
            <p:cNvSpPr>
              <a:spLocks noChangeShapeType="1"/>
            </p:cNvSpPr>
            <p:nvPr/>
          </p:nvSpPr>
          <p:spPr bwMode="auto">
            <a:xfrm flipV="1">
              <a:off x="295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4" name="Line 274"/>
            <p:cNvSpPr>
              <a:spLocks noChangeShapeType="1"/>
            </p:cNvSpPr>
            <p:nvPr/>
          </p:nvSpPr>
          <p:spPr bwMode="auto">
            <a:xfrm flipV="1">
              <a:off x="297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5" name="Line 275"/>
            <p:cNvSpPr>
              <a:spLocks noChangeShapeType="1"/>
            </p:cNvSpPr>
            <p:nvPr/>
          </p:nvSpPr>
          <p:spPr bwMode="auto">
            <a:xfrm flipV="1">
              <a:off x="298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6" name="Line 276"/>
            <p:cNvSpPr>
              <a:spLocks noChangeShapeType="1"/>
            </p:cNvSpPr>
            <p:nvPr/>
          </p:nvSpPr>
          <p:spPr bwMode="auto">
            <a:xfrm flipV="1">
              <a:off x="299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7" name="Line 277"/>
            <p:cNvSpPr>
              <a:spLocks noChangeShapeType="1"/>
            </p:cNvSpPr>
            <p:nvPr/>
          </p:nvSpPr>
          <p:spPr bwMode="auto">
            <a:xfrm flipV="1">
              <a:off x="300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8" name="Line 278"/>
            <p:cNvSpPr>
              <a:spLocks noChangeShapeType="1"/>
            </p:cNvSpPr>
            <p:nvPr/>
          </p:nvSpPr>
          <p:spPr bwMode="auto">
            <a:xfrm flipV="1">
              <a:off x="301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49" name="Line 279"/>
            <p:cNvSpPr>
              <a:spLocks noChangeShapeType="1"/>
            </p:cNvSpPr>
            <p:nvPr/>
          </p:nvSpPr>
          <p:spPr bwMode="auto">
            <a:xfrm flipV="1">
              <a:off x="302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0" name="Line 280"/>
            <p:cNvSpPr>
              <a:spLocks noChangeShapeType="1"/>
            </p:cNvSpPr>
            <p:nvPr/>
          </p:nvSpPr>
          <p:spPr bwMode="auto">
            <a:xfrm flipV="1">
              <a:off x="303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1" name="Line 281"/>
            <p:cNvSpPr>
              <a:spLocks noChangeShapeType="1"/>
            </p:cNvSpPr>
            <p:nvPr/>
          </p:nvSpPr>
          <p:spPr bwMode="auto">
            <a:xfrm flipV="1">
              <a:off x="304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2" name="Line 282"/>
            <p:cNvSpPr>
              <a:spLocks noChangeShapeType="1"/>
            </p:cNvSpPr>
            <p:nvPr/>
          </p:nvSpPr>
          <p:spPr bwMode="auto">
            <a:xfrm flipV="1">
              <a:off x="305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3" name="Line 283"/>
            <p:cNvSpPr>
              <a:spLocks noChangeShapeType="1"/>
            </p:cNvSpPr>
            <p:nvPr/>
          </p:nvSpPr>
          <p:spPr bwMode="auto">
            <a:xfrm flipV="1">
              <a:off x="306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4" name="Line 284"/>
            <p:cNvSpPr>
              <a:spLocks noChangeShapeType="1"/>
            </p:cNvSpPr>
            <p:nvPr/>
          </p:nvSpPr>
          <p:spPr bwMode="auto">
            <a:xfrm flipV="1">
              <a:off x="307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5" name="Line 285"/>
            <p:cNvSpPr>
              <a:spLocks noChangeShapeType="1"/>
            </p:cNvSpPr>
            <p:nvPr/>
          </p:nvSpPr>
          <p:spPr bwMode="auto">
            <a:xfrm flipV="1">
              <a:off x="309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6" name="Line 286"/>
            <p:cNvSpPr>
              <a:spLocks noChangeShapeType="1"/>
            </p:cNvSpPr>
            <p:nvPr/>
          </p:nvSpPr>
          <p:spPr bwMode="auto">
            <a:xfrm flipV="1">
              <a:off x="310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7" name="Line 287"/>
            <p:cNvSpPr>
              <a:spLocks noChangeShapeType="1"/>
            </p:cNvSpPr>
            <p:nvPr/>
          </p:nvSpPr>
          <p:spPr bwMode="auto">
            <a:xfrm flipV="1">
              <a:off x="311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8" name="Line 288"/>
            <p:cNvSpPr>
              <a:spLocks noChangeShapeType="1"/>
            </p:cNvSpPr>
            <p:nvPr/>
          </p:nvSpPr>
          <p:spPr bwMode="auto">
            <a:xfrm flipV="1">
              <a:off x="312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59" name="Line 289"/>
            <p:cNvSpPr>
              <a:spLocks noChangeShapeType="1"/>
            </p:cNvSpPr>
            <p:nvPr/>
          </p:nvSpPr>
          <p:spPr bwMode="auto">
            <a:xfrm flipV="1">
              <a:off x="313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0" name="Line 290"/>
            <p:cNvSpPr>
              <a:spLocks noChangeShapeType="1"/>
            </p:cNvSpPr>
            <p:nvPr/>
          </p:nvSpPr>
          <p:spPr bwMode="auto">
            <a:xfrm flipV="1">
              <a:off x="314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1" name="Line 291"/>
            <p:cNvSpPr>
              <a:spLocks noChangeShapeType="1"/>
            </p:cNvSpPr>
            <p:nvPr/>
          </p:nvSpPr>
          <p:spPr bwMode="auto">
            <a:xfrm flipV="1">
              <a:off x="315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2" name="Line 292"/>
            <p:cNvSpPr>
              <a:spLocks noChangeShapeType="1"/>
            </p:cNvSpPr>
            <p:nvPr/>
          </p:nvSpPr>
          <p:spPr bwMode="auto">
            <a:xfrm flipV="1">
              <a:off x="316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3" name="Line 293"/>
            <p:cNvSpPr>
              <a:spLocks noChangeShapeType="1"/>
            </p:cNvSpPr>
            <p:nvPr/>
          </p:nvSpPr>
          <p:spPr bwMode="auto">
            <a:xfrm flipV="1">
              <a:off x="317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4" name="Line 294"/>
            <p:cNvSpPr>
              <a:spLocks noChangeShapeType="1"/>
            </p:cNvSpPr>
            <p:nvPr/>
          </p:nvSpPr>
          <p:spPr bwMode="auto">
            <a:xfrm flipV="1">
              <a:off x="318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5" name="Line 295"/>
            <p:cNvSpPr>
              <a:spLocks noChangeShapeType="1"/>
            </p:cNvSpPr>
            <p:nvPr/>
          </p:nvSpPr>
          <p:spPr bwMode="auto">
            <a:xfrm flipV="1">
              <a:off x="319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6" name="Line 296"/>
            <p:cNvSpPr>
              <a:spLocks noChangeShapeType="1"/>
            </p:cNvSpPr>
            <p:nvPr/>
          </p:nvSpPr>
          <p:spPr bwMode="auto">
            <a:xfrm flipV="1">
              <a:off x="321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7" name="Line 297"/>
            <p:cNvSpPr>
              <a:spLocks noChangeShapeType="1"/>
            </p:cNvSpPr>
            <p:nvPr/>
          </p:nvSpPr>
          <p:spPr bwMode="auto">
            <a:xfrm flipV="1">
              <a:off x="322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8" name="Line 298"/>
            <p:cNvSpPr>
              <a:spLocks noChangeShapeType="1"/>
            </p:cNvSpPr>
            <p:nvPr/>
          </p:nvSpPr>
          <p:spPr bwMode="auto">
            <a:xfrm flipV="1">
              <a:off x="323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69" name="Line 299"/>
            <p:cNvSpPr>
              <a:spLocks noChangeShapeType="1"/>
            </p:cNvSpPr>
            <p:nvPr/>
          </p:nvSpPr>
          <p:spPr bwMode="auto">
            <a:xfrm flipV="1">
              <a:off x="324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0" name="Line 300"/>
            <p:cNvSpPr>
              <a:spLocks noChangeShapeType="1"/>
            </p:cNvSpPr>
            <p:nvPr/>
          </p:nvSpPr>
          <p:spPr bwMode="auto">
            <a:xfrm flipV="1">
              <a:off x="325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1" name="Line 301"/>
            <p:cNvSpPr>
              <a:spLocks noChangeShapeType="1"/>
            </p:cNvSpPr>
            <p:nvPr/>
          </p:nvSpPr>
          <p:spPr bwMode="auto">
            <a:xfrm flipV="1">
              <a:off x="326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2" name="Line 302"/>
            <p:cNvSpPr>
              <a:spLocks noChangeShapeType="1"/>
            </p:cNvSpPr>
            <p:nvPr/>
          </p:nvSpPr>
          <p:spPr bwMode="auto">
            <a:xfrm flipV="1">
              <a:off x="327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3" name="Line 303"/>
            <p:cNvSpPr>
              <a:spLocks noChangeShapeType="1"/>
            </p:cNvSpPr>
            <p:nvPr/>
          </p:nvSpPr>
          <p:spPr bwMode="auto">
            <a:xfrm flipV="1">
              <a:off x="328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4" name="Line 304"/>
            <p:cNvSpPr>
              <a:spLocks noChangeShapeType="1"/>
            </p:cNvSpPr>
            <p:nvPr/>
          </p:nvSpPr>
          <p:spPr bwMode="auto">
            <a:xfrm flipV="1">
              <a:off x="329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5" name="Line 305"/>
            <p:cNvSpPr>
              <a:spLocks noChangeShapeType="1"/>
            </p:cNvSpPr>
            <p:nvPr/>
          </p:nvSpPr>
          <p:spPr bwMode="auto">
            <a:xfrm flipV="1">
              <a:off x="330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6" name="Line 306"/>
            <p:cNvSpPr>
              <a:spLocks noChangeShapeType="1"/>
            </p:cNvSpPr>
            <p:nvPr/>
          </p:nvSpPr>
          <p:spPr bwMode="auto">
            <a:xfrm flipV="1">
              <a:off x="331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7" name="Line 307"/>
            <p:cNvSpPr>
              <a:spLocks noChangeShapeType="1"/>
            </p:cNvSpPr>
            <p:nvPr/>
          </p:nvSpPr>
          <p:spPr bwMode="auto">
            <a:xfrm flipV="1">
              <a:off x="333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8" name="Line 308"/>
            <p:cNvSpPr>
              <a:spLocks noChangeShapeType="1"/>
            </p:cNvSpPr>
            <p:nvPr/>
          </p:nvSpPr>
          <p:spPr bwMode="auto">
            <a:xfrm flipV="1">
              <a:off x="334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79" name="Line 309"/>
            <p:cNvSpPr>
              <a:spLocks noChangeShapeType="1"/>
            </p:cNvSpPr>
            <p:nvPr/>
          </p:nvSpPr>
          <p:spPr bwMode="auto">
            <a:xfrm flipV="1">
              <a:off x="335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0" name="Line 310"/>
            <p:cNvSpPr>
              <a:spLocks noChangeShapeType="1"/>
            </p:cNvSpPr>
            <p:nvPr/>
          </p:nvSpPr>
          <p:spPr bwMode="auto">
            <a:xfrm flipV="1">
              <a:off x="336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1" name="Line 311"/>
            <p:cNvSpPr>
              <a:spLocks noChangeShapeType="1"/>
            </p:cNvSpPr>
            <p:nvPr/>
          </p:nvSpPr>
          <p:spPr bwMode="auto">
            <a:xfrm flipV="1">
              <a:off x="337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2" name="Line 312"/>
            <p:cNvSpPr>
              <a:spLocks noChangeShapeType="1"/>
            </p:cNvSpPr>
            <p:nvPr/>
          </p:nvSpPr>
          <p:spPr bwMode="auto">
            <a:xfrm flipV="1">
              <a:off x="338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3" name="Line 313"/>
            <p:cNvSpPr>
              <a:spLocks noChangeShapeType="1"/>
            </p:cNvSpPr>
            <p:nvPr/>
          </p:nvSpPr>
          <p:spPr bwMode="auto">
            <a:xfrm flipV="1">
              <a:off x="339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4" name="Line 314"/>
            <p:cNvSpPr>
              <a:spLocks noChangeShapeType="1"/>
            </p:cNvSpPr>
            <p:nvPr/>
          </p:nvSpPr>
          <p:spPr bwMode="auto">
            <a:xfrm flipV="1">
              <a:off x="340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5" name="Line 315"/>
            <p:cNvSpPr>
              <a:spLocks noChangeShapeType="1"/>
            </p:cNvSpPr>
            <p:nvPr/>
          </p:nvSpPr>
          <p:spPr bwMode="auto">
            <a:xfrm flipV="1">
              <a:off x="341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6" name="Line 316"/>
            <p:cNvSpPr>
              <a:spLocks noChangeShapeType="1"/>
            </p:cNvSpPr>
            <p:nvPr/>
          </p:nvSpPr>
          <p:spPr bwMode="auto">
            <a:xfrm flipV="1">
              <a:off x="342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7" name="Line 317"/>
            <p:cNvSpPr>
              <a:spLocks noChangeShapeType="1"/>
            </p:cNvSpPr>
            <p:nvPr/>
          </p:nvSpPr>
          <p:spPr bwMode="auto">
            <a:xfrm flipV="1">
              <a:off x="344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8" name="Line 318"/>
            <p:cNvSpPr>
              <a:spLocks noChangeShapeType="1"/>
            </p:cNvSpPr>
            <p:nvPr/>
          </p:nvSpPr>
          <p:spPr bwMode="auto">
            <a:xfrm flipV="1">
              <a:off x="345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89" name="Line 319"/>
            <p:cNvSpPr>
              <a:spLocks noChangeShapeType="1"/>
            </p:cNvSpPr>
            <p:nvPr/>
          </p:nvSpPr>
          <p:spPr bwMode="auto">
            <a:xfrm flipV="1">
              <a:off x="346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0" name="Line 320"/>
            <p:cNvSpPr>
              <a:spLocks noChangeShapeType="1"/>
            </p:cNvSpPr>
            <p:nvPr/>
          </p:nvSpPr>
          <p:spPr bwMode="auto">
            <a:xfrm flipV="1">
              <a:off x="347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1" name="Line 321"/>
            <p:cNvSpPr>
              <a:spLocks noChangeShapeType="1"/>
            </p:cNvSpPr>
            <p:nvPr/>
          </p:nvSpPr>
          <p:spPr bwMode="auto">
            <a:xfrm flipV="1">
              <a:off x="348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2" name="Line 322"/>
            <p:cNvSpPr>
              <a:spLocks noChangeShapeType="1"/>
            </p:cNvSpPr>
            <p:nvPr/>
          </p:nvSpPr>
          <p:spPr bwMode="auto">
            <a:xfrm flipV="1">
              <a:off x="349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3" name="Line 323"/>
            <p:cNvSpPr>
              <a:spLocks noChangeShapeType="1"/>
            </p:cNvSpPr>
            <p:nvPr/>
          </p:nvSpPr>
          <p:spPr bwMode="auto">
            <a:xfrm flipV="1">
              <a:off x="350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4" name="Line 324"/>
            <p:cNvSpPr>
              <a:spLocks noChangeShapeType="1"/>
            </p:cNvSpPr>
            <p:nvPr/>
          </p:nvSpPr>
          <p:spPr bwMode="auto">
            <a:xfrm flipV="1">
              <a:off x="351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5" name="Line 325"/>
            <p:cNvSpPr>
              <a:spLocks noChangeShapeType="1"/>
            </p:cNvSpPr>
            <p:nvPr/>
          </p:nvSpPr>
          <p:spPr bwMode="auto">
            <a:xfrm flipV="1">
              <a:off x="352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6" name="Line 326"/>
            <p:cNvSpPr>
              <a:spLocks noChangeShapeType="1"/>
            </p:cNvSpPr>
            <p:nvPr/>
          </p:nvSpPr>
          <p:spPr bwMode="auto">
            <a:xfrm flipV="1">
              <a:off x="353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7" name="Line 327"/>
            <p:cNvSpPr>
              <a:spLocks noChangeShapeType="1"/>
            </p:cNvSpPr>
            <p:nvPr/>
          </p:nvSpPr>
          <p:spPr bwMode="auto">
            <a:xfrm flipV="1">
              <a:off x="354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8" name="Line 328"/>
            <p:cNvSpPr>
              <a:spLocks noChangeShapeType="1"/>
            </p:cNvSpPr>
            <p:nvPr/>
          </p:nvSpPr>
          <p:spPr bwMode="auto">
            <a:xfrm flipV="1">
              <a:off x="355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799" name="Line 329"/>
            <p:cNvSpPr>
              <a:spLocks noChangeShapeType="1"/>
            </p:cNvSpPr>
            <p:nvPr/>
          </p:nvSpPr>
          <p:spPr bwMode="auto">
            <a:xfrm flipV="1">
              <a:off x="357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0" name="Line 330"/>
            <p:cNvSpPr>
              <a:spLocks noChangeShapeType="1"/>
            </p:cNvSpPr>
            <p:nvPr/>
          </p:nvSpPr>
          <p:spPr bwMode="auto">
            <a:xfrm flipV="1">
              <a:off x="358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1" name="Line 331"/>
            <p:cNvSpPr>
              <a:spLocks noChangeShapeType="1"/>
            </p:cNvSpPr>
            <p:nvPr/>
          </p:nvSpPr>
          <p:spPr bwMode="auto">
            <a:xfrm flipV="1">
              <a:off x="359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2" name="Line 332"/>
            <p:cNvSpPr>
              <a:spLocks noChangeShapeType="1"/>
            </p:cNvSpPr>
            <p:nvPr/>
          </p:nvSpPr>
          <p:spPr bwMode="auto">
            <a:xfrm flipV="1">
              <a:off x="360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3" name="Line 333"/>
            <p:cNvSpPr>
              <a:spLocks noChangeShapeType="1"/>
            </p:cNvSpPr>
            <p:nvPr/>
          </p:nvSpPr>
          <p:spPr bwMode="auto">
            <a:xfrm flipV="1">
              <a:off x="361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4" name="Line 334"/>
            <p:cNvSpPr>
              <a:spLocks noChangeShapeType="1"/>
            </p:cNvSpPr>
            <p:nvPr/>
          </p:nvSpPr>
          <p:spPr bwMode="auto">
            <a:xfrm flipV="1">
              <a:off x="362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5" name="Line 335"/>
            <p:cNvSpPr>
              <a:spLocks noChangeShapeType="1"/>
            </p:cNvSpPr>
            <p:nvPr/>
          </p:nvSpPr>
          <p:spPr bwMode="auto">
            <a:xfrm flipV="1">
              <a:off x="363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6" name="Line 336"/>
            <p:cNvSpPr>
              <a:spLocks noChangeShapeType="1"/>
            </p:cNvSpPr>
            <p:nvPr/>
          </p:nvSpPr>
          <p:spPr bwMode="auto">
            <a:xfrm flipV="1">
              <a:off x="364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7" name="Line 337"/>
            <p:cNvSpPr>
              <a:spLocks noChangeShapeType="1"/>
            </p:cNvSpPr>
            <p:nvPr/>
          </p:nvSpPr>
          <p:spPr bwMode="auto">
            <a:xfrm flipV="1">
              <a:off x="365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8" name="Line 338"/>
            <p:cNvSpPr>
              <a:spLocks noChangeShapeType="1"/>
            </p:cNvSpPr>
            <p:nvPr/>
          </p:nvSpPr>
          <p:spPr bwMode="auto">
            <a:xfrm flipV="1">
              <a:off x="366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09" name="Line 339"/>
            <p:cNvSpPr>
              <a:spLocks noChangeShapeType="1"/>
            </p:cNvSpPr>
            <p:nvPr/>
          </p:nvSpPr>
          <p:spPr bwMode="auto">
            <a:xfrm flipV="1">
              <a:off x="368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0" name="Line 340"/>
            <p:cNvSpPr>
              <a:spLocks noChangeShapeType="1"/>
            </p:cNvSpPr>
            <p:nvPr/>
          </p:nvSpPr>
          <p:spPr bwMode="auto">
            <a:xfrm flipV="1">
              <a:off x="369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1" name="Line 341"/>
            <p:cNvSpPr>
              <a:spLocks noChangeShapeType="1"/>
            </p:cNvSpPr>
            <p:nvPr/>
          </p:nvSpPr>
          <p:spPr bwMode="auto">
            <a:xfrm flipV="1">
              <a:off x="370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2" name="Line 342"/>
            <p:cNvSpPr>
              <a:spLocks noChangeShapeType="1"/>
            </p:cNvSpPr>
            <p:nvPr/>
          </p:nvSpPr>
          <p:spPr bwMode="auto">
            <a:xfrm flipV="1">
              <a:off x="371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3" name="Line 343"/>
            <p:cNvSpPr>
              <a:spLocks noChangeShapeType="1"/>
            </p:cNvSpPr>
            <p:nvPr/>
          </p:nvSpPr>
          <p:spPr bwMode="auto">
            <a:xfrm flipV="1">
              <a:off x="372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4" name="Line 344"/>
            <p:cNvSpPr>
              <a:spLocks noChangeShapeType="1"/>
            </p:cNvSpPr>
            <p:nvPr/>
          </p:nvSpPr>
          <p:spPr bwMode="auto">
            <a:xfrm flipV="1">
              <a:off x="373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5" name="Line 345"/>
            <p:cNvSpPr>
              <a:spLocks noChangeShapeType="1"/>
            </p:cNvSpPr>
            <p:nvPr/>
          </p:nvSpPr>
          <p:spPr bwMode="auto">
            <a:xfrm flipV="1">
              <a:off x="374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6" name="Line 346"/>
            <p:cNvSpPr>
              <a:spLocks noChangeShapeType="1"/>
            </p:cNvSpPr>
            <p:nvPr/>
          </p:nvSpPr>
          <p:spPr bwMode="auto">
            <a:xfrm flipV="1">
              <a:off x="375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7" name="Line 347"/>
            <p:cNvSpPr>
              <a:spLocks noChangeShapeType="1"/>
            </p:cNvSpPr>
            <p:nvPr/>
          </p:nvSpPr>
          <p:spPr bwMode="auto">
            <a:xfrm flipV="1">
              <a:off x="376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8" name="Line 348"/>
            <p:cNvSpPr>
              <a:spLocks noChangeShapeType="1"/>
            </p:cNvSpPr>
            <p:nvPr/>
          </p:nvSpPr>
          <p:spPr bwMode="auto">
            <a:xfrm flipV="1">
              <a:off x="377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19" name="Line 349"/>
            <p:cNvSpPr>
              <a:spLocks noChangeShapeType="1"/>
            </p:cNvSpPr>
            <p:nvPr/>
          </p:nvSpPr>
          <p:spPr bwMode="auto">
            <a:xfrm flipV="1">
              <a:off x="378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0" name="Line 350"/>
            <p:cNvSpPr>
              <a:spLocks noChangeShapeType="1"/>
            </p:cNvSpPr>
            <p:nvPr/>
          </p:nvSpPr>
          <p:spPr bwMode="auto">
            <a:xfrm flipV="1">
              <a:off x="380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1" name="Line 351"/>
            <p:cNvSpPr>
              <a:spLocks noChangeShapeType="1"/>
            </p:cNvSpPr>
            <p:nvPr/>
          </p:nvSpPr>
          <p:spPr bwMode="auto">
            <a:xfrm flipV="1">
              <a:off x="381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2" name="Line 352"/>
            <p:cNvSpPr>
              <a:spLocks noChangeShapeType="1"/>
            </p:cNvSpPr>
            <p:nvPr/>
          </p:nvSpPr>
          <p:spPr bwMode="auto">
            <a:xfrm flipV="1">
              <a:off x="382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3" name="Line 353"/>
            <p:cNvSpPr>
              <a:spLocks noChangeShapeType="1"/>
            </p:cNvSpPr>
            <p:nvPr/>
          </p:nvSpPr>
          <p:spPr bwMode="auto">
            <a:xfrm flipV="1">
              <a:off x="383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4" name="Line 354"/>
            <p:cNvSpPr>
              <a:spLocks noChangeShapeType="1"/>
            </p:cNvSpPr>
            <p:nvPr/>
          </p:nvSpPr>
          <p:spPr bwMode="auto">
            <a:xfrm flipV="1">
              <a:off x="384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5" name="Line 355"/>
            <p:cNvSpPr>
              <a:spLocks noChangeShapeType="1"/>
            </p:cNvSpPr>
            <p:nvPr/>
          </p:nvSpPr>
          <p:spPr bwMode="auto">
            <a:xfrm flipV="1">
              <a:off x="385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6" name="Line 356"/>
            <p:cNvSpPr>
              <a:spLocks noChangeShapeType="1"/>
            </p:cNvSpPr>
            <p:nvPr/>
          </p:nvSpPr>
          <p:spPr bwMode="auto">
            <a:xfrm flipV="1">
              <a:off x="386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7" name="Line 357"/>
            <p:cNvSpPr>
              <a:spLocks noChangeShapeType="1"/>
            </p:cNvSpPr>
            <p:nvPr/>
          </p:nvSpPr>
          <p:spPr bwMode="auto">
            <a:xfrm flipV="1">
              <a:off x="387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8" name="Line 358"/>
            <p:cNvSpPr>
              <a:spLocks noChangeShapeType="1"/>
            </p:cNvSpPr>
            <p:nvPr/>
          </p:nvSpPr>
          <p:spPr bwMode="auto">
            <a:xfrm flipV="1">
              <a:off x="388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29" name="Line 359"/>
            <p:cNvSpPr>
              <a:spLocks noChangeShapeType="1"/>
            </p:cNvSpPr>
            <p:nvPr/>
          </p:nvSpPr>
          <p:spPr bwMode="auto">
            <a:xfrm flipV="1">
              <a:off x="389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0" name="Line 360"/>
            <p:cNvSpPr>
              <a:spLocks noChangeShapeType="1"/>
            </p:cNvSpPr>
            <p:nvPr/>
          </p:nvSpPr>
          <p:spPr bwMode="auto">
            <a:xfrm flipV="1">
              <a:off x="390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1" name="Line 361"/>
            <p:cNvSpPr>
              <a:spLocks noChangeShapeType="1"/>
            </p:cNvSpPr>
            <p:nvPr/>
          </p:nvSpPr>
          <p:spPr bwMode="auto">
            <a:xfrm flipV="1">
              <a:off x="392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2" name="Line 362"/>
            <p:cNvSpPr>
              <a:spLocks noChangeShapeType="1"/>
            </p:cNvSpPr>
            <p:nvPr/>
          </p:nvSpPr>
          <p:spPr bwMode="auto">
            <a:xfrm flipV="1">
              <a:off x="393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3" name="Line 363"/>
            <p:cNvSpPr>
              <a:spLocks noChangeShapeType="1"/>
            </p:cNvSpPr>
            <p:nvPr/>
          </p:nvSpPr>
          <p:spPr bwMode="auto">
            <a:xfrm flipV="1">
              <a:off x="394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4" name="Line 364"/>
            <p:cNvSpPr>
              <a:spLocks noChangeShapeType="1"/>
            </p:cNvSpPr>
            <p:nvPr/>
          </p:nvSpPr>
          <p:spPr bwMode="auto">
            <a:xfrm flipV="1">
              <a:off x="395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5" name="Line 365"/>
            <p:cNvSpPr>
              <a:spLocks noChangeShapeType="1"/>
            </p:cNvSpPr>
            <p:nvPr/>
          </p:nvSpPr>
          <p:spPr bwMode="auto">
            <a:xfrm flipV="1">
              <a:off x="396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6" name="Line 366"/>
            <p:cNvSpPr>
              <a:spLocks noChangeShapeType="1"/>
            </p:cNvSpPr>
            <p:nvPr/>
          </p:nvSpPr>
          <p:spPr bwMode="auto">
            <a:xfrm flipV="1">
              <a:off x="397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7" name="Line 367"/>
            <p:cNvSpPr>
              <a:spLocks noChangeShapeType="1"/>
            </p:cNvSpPr>
            <p:nvPr/>
          </p:nvSpPr>
          <p:spPr bwMode="auto">
            <a:xfrm flipV="1">
              <a:off x="398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8" name="Line 368"/>
            <p:cNvSpPr>
              <a:spLocks noChangeShapeType="1"/>
            </p:cNvSpPr>
            <p:nvPr/>
          </p:nvSpPr>
          <p:spPr bwMode="auto">
            <a:xfrm flipV="1">
              <a:off x="399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39" name="Line 369"/>
            <p:cNvSpPr>
              <a:spLocks noChangeShapeType="1"/>
            </p:cNvSpPr>
            <p:nvPr/>
          </p:nvSpPr>
          <p:spPr bwMode="auto">
            <a:xfrm flipV="1">
              <a:off x="400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0" name="Line 370"/>
            <p:cNvSpPr>
              <a:spLocks noChangeShapeType="1"/>
            </p:cNvSpPr>
            <p:nvPr/>
          </p:nvSpPr>
          <p:spPr bwMode="auto">
            <a:xfrm flipV="1">
              <a:off x="401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1" name="Line 371"/>
            <p:cNvSpPr>
              <a:spLocks noChangeShapeType="1"/>
            </p:cNvSpPr>
            <p:nvPr/>
          </p:nvSpPr>
          <p:spPr bwMode="auto">
            <a:xfrm flipV="1">
              <a:off x="403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2" name="Line 372"/>
            <p:cNvSpPr>
              <a:spLocks noChangeShapeType="1"/>
            </p:cNvSpPr>
            <p:nvPr/>
          </p:nvSpPr>
          <p:spPr bwMode="auto">
            <a:xfrm flipV="1">
              <a:off x="404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3" name="Line 373"/>
            <p:cNvSpPr>
              <a:spLocks noChangeShapeType="1"/>
            </p:cNvSpPr>
            <p:nvPr/>
          </p:nvSpPr>
          <p:spPr bwMode="auto">
            <a:xfrm flipV="1">
              <a:off x="405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4" name="Line 374"/>
            <p:cNvSpPr>
              <a:spLocks noChangeShapeType="1"/>
            </p:cNvSpPr>
            <p:nvPr/>
          </p:nvSpPr>
          <p:spPr bwMode="auto">
            <a:xfrm flipV="1">
              <a:off x="406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5" name="Line 375"/>
            <p:cNvSpPr>
              <a:spLocks noChangeShapeType="1"/>
            </p:cNvSpPr>
            <p:nvPr/>
          </p:nvSpPr>
          <p:spPr bwMode="auto">
            <a:xfrm flipV="1">
              <a:off x="407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6" name="Line 376"/>
            <p:cNvSpPr>
              <a:spLocks noChangeShapeType="1"/>
            </p:cNvSpPr>
            <p:nvPr/>
          </p:nvSpPr>
          <p:spPr bwMode="auto">
            <a:xfrm flipV="1">
              <a:off x="408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7" name="Line 377"/>
            <p:cNvSpPr>
              <a:spLocks noChangeShapeType="1"/>
            </p:cNvSpPr>
            <p:nvPr/>
          </p:nvSpPr>
          <p:spPr bwMode="auto">
            <a:xfrm flipV="1">
              <a:off x="409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8" name="Line 378"/>
            <p:cNvSpPr>
              <a:spLocks noChangeShapeType="1"/>
            </p:cNvSpPr>
            <p:nvPr/>
          </p:nvSpPr>
          <p:spPr bwMode="auto">
            <a:xfrm flipV="1">
              <a:off x="410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49" name="Line 379"/>
            <p:cNvSpPr>
              <a:spLocks noChangeShapeType="1"/>
            </p:cNvSpPr>
            <p:nvPr/>
          </p:nvSpPr>
          <p:spPr bwMode="auto">
            <a:xfrm flipV="1">
              <a:off x="411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0" name="Line 380"/>
            <p:cNvSpPr>
              <a:spLocks noChangeShapeType="1"/>
            </p:cNvSpPr>
            <p:nvPr/>
          </p:nvSpPr>
          <p:spPr bwMode="auto">
            <a:xfrm flipV="1">
              <a:off x="412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1" name="Line 381"/>
            <p:cNvSpPr>
              <a:spLocks noChangeShapeType="1"/>
            </p:cNvSpPr>
            <p:nvPr/>
          </p:nvSpPr>
          <p:spPr bwMode="auto">
            <a:xfrm flipV="1">
              <a:off x="413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2" name="Line 382"/>
            <p:cNvSpPr>
              <a:spLocks noChangeShapeType="1"/>
            </p:cNvSpPr>
            <p:nvPr/>
          </p:nvSpPr>
          <p:spPr bwMode="auto">
            <a:xfrm flipV="1">
              <a:off x="415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3" name="Line 383"/>
            <p:cNvSpPr>
              <a:spLocks noChangeShapeType="1"/>
            </p:cNvSpPr>
            <p:nvPr/>
          </p:nvSpPr>
          <p:spPr bwMode="auto">
            <a:xfrm flipV="1">
              <a:off x="416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4" name="Line 384"/>
            <p:cNvSpPr>
              <a:spLocks noChangeShapeType="1"/>
            </p:cNvSpPr>
            <p:nvPr/>
          </p:nvSpPr>
          <p:spPr bwMode="auto">
            <a:xfrm flipV="1">
              <a:off x="417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5" name="Line 385"/>
            <p:cNvSpPr>
              <a:spLocks noChangeShapeType="1"/>
            </p:cNvSpPr>
            <p:nvPr/>
          </p:nvSpPr>
          <p:spPr bwMode="auto">
            <a:xfrm flipV="1">
              <a:off x="418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6" name="Line 386"/>
            <p:cNvSpPr>
              <a:spLocks noChangeShapeType="1"/>
            </p:cNvSpPr>
            <p:nvPr/>
          </p:nvSpPr>
          <p:spPr bwMode="auto">
            <a:xfrm flipV="1">
              <a:off x="419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7" name="Line 387"/>
            <p:cNvSpPr>
              <a:spLocks noChangeShapeType="1"/>
            </p:cNvSpPr>
            <p:nvPr/>
          </p:nvSpPr>
          <p:spPr bwMode="auto">
            <a:xfrm flipV="1">
              <a:off x="420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8" name="Line 388"/>
            <p:cNvSpPr>
              <a:spLocks noChangeShapeType="1"/>
            </p:cNvSpPr>
            <p:nvPr/>
          </p:nvSpPr>
          <p:spPr bwMode="auto">
            <a:xfrm flipV="1">
              <a:off x="4215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59" name="Line 389"/>
            <p:cNvSpPr>
              <a:spLocks noChangeShapeType="1"/>
            </p:cNvSpPr>
            <p:nvPr/>
          </p:nvSpPr>
          <p:spPr bwMode="auto">
            <a:xfrm flipV="1">
              <a:off x="422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0" name="Line 390"/>
            <p:cNvSpPr>
              <a:spLocks noChangeShapeType="1"/>
            </p:cNvSpPr>
            <p:nvPr/>
          </p:nvSpPr>
          <p:spPr bwMode="auto">
            <a:xfrm flipV="1">
              <a:off x="423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1" name="Line 391"/>
            <p:cNvSpPr>
              <a:spLocks noChangeShapeType="1"/>
            </p:cNvSpPr>
            <p:nvPr/>
          </p:nvSpPr>
          <p:spPr bwMode="auto">
            <a:xfrm flipV="1">
              <a:off x="424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2" name="Line 392"/>
            <p:cNvSpPr>
              <a:spLocks noChangeShapeType="1"/>
            </p:cNvSpPr>
            <p:nvPr/>
          </p:nvSpPr>
          <p:spPr bwMode="auto">
            <a:xfrm flipV="1">
              <a:off x="426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3" name="Line 393"/>
            <p:cNvSpPr>
              <a:spLocks noChangeShapeType="1"/>
            </p:cNvSpPr>
            <p:nvPr/>
          </p:nvSpPr>
          <p:spPr bwMode="auto">
            <a:xfrm flipV="1">
              <a:off x="427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4" name="Line 394"/>
            <p:cNvSpPr>
              <a:spLocks noChangeShapeType="1"/>
            </p:cNvSpPr>
            <p:nvPr/>
          </p:nvSpPr>
          <p:spPr bwMode="auto">
            <a:xfrm flipV="1">
              <a:off x="428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5" name="Line 395"/>
            <p:cNvSpPr>
              <a:spLocks noChangeShapeType="1"/>
            </p:cNvSpPr>
            <p:nvPr/>
          </p:nvSpPr>
          <p:spPr bwMode="auto">
            <a:xfrm flipV="1">
              <a:off x="4292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6" name="Line 396"/>
            <p:cNvSpPr>
              <a:spLocks noChangeShapeType="1"/>
            </p:cNvSpPr>
            <p:nvPr/>
          </p:nvSpPr>
          <p:spPr bwMode="auto">
            <a:xfrm flipV="1">
              <a:off x="430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7" name="Line 397"/>
            <p:cNvSpPr>
              <a:spLocks noChangeShapeType="1"/>
            </p:cNvSpPr>
            <p:nvPr/>
          </p:nvSpPr>
          <p:spPr bwMode="auto">
            <a:xfrm flipV="1">
              <a:off x="431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8" name="Line 398"/>
            <p:cNvSpPr>
              <a:spLocks noChangeShapeType="1"/>
            </p:cNvSpPr>
            <p:nvPr/>
          </p:nvSpPr>
          <p:spPr bwMode="auto">
            <a:xfrm flipV="1">
              <a:off x="4324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69" name="Line 399"/>
            <p:cNvSpPr>
              <a:spLocks noChangeShapeType="1"/>
            </p:cNvSpPr>
            <p:nvPr/>
          </p:nvSpPr>
          <p:spPr bwMode="auto">
            <a:xfrm flipV="1">
              <a:off x="4336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70" name="Line 400"/>
            <p:cNvSpPr>
              <a:spLocks noChangeShapeType="1"/>
            </p:cNvSpPr>
            <p:nvPr/>
          </p:nvSpPr>
          <p:spPr bwMode="auto">
            <a:xfrm flipV="1">
              <a:off x="4347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71" name="Line 401"/>
            <p:cNvSpPr>
              <a:spLocks noChangeShapeType="1"/>
            </p:cNvSpPr>
            <p:nvPr/>
          </p:nvSpPr>
          <p:spPr bwMode="auto">
            <a:xfrm flipV="1">
              <a:off x="435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72" name="Line 402"/>
            <p:cNvSpPr>
              <a:spLocks noChangeShapeType="1"/>
            </p:cNvSpPr>
            <p:nvPr/>
          </p:nvSpPr>
          <p:spPr bwMode="auto">
            <a:xfrm flipV="1">
              <a:off x="4368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73" name="Line 403"/>
            <p:cNvSpPr>
              <a:spLocks noChangeShapeType="1"/>
            </p:cNvSpPr>
            <p:nvPr/>
          </p:nvSpPr>
          <p:spPr bwMode="auto">
            <a:xfrm flipV="1">
              <a:off x="4379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74" name="Line 404"/>
            <p:cNvSpPr>
              <a:spLocks noChangeShapeType="1"/>
            </p:cNvSpPr>
            <p:nvPr/>
          </p:nvSpPr>
          <p:spPr bwMode="auto">
            <a:xfrm flipV="1">
              <a:off x="4390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75" name="Line 405"/>
            <p:cNvSpPr>
              <a:spLocks noChangeShapeType="1"/>
            </p:cNvSpPr>
            <p:nvPr/>
          </p:nvSpPr>
          <p:spPr bwMode="auto">
            <a:xfrm flipV="1">
              <a:off x="4401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76" name="Line 406"/>
            <p:cNvSpPr>
              <a:spLocks noChangeShapeType="1"/>
            </p:cNvSpPr>
            <p:nvPr/>
          </p:nvSpPr>
          <p:spPr bwMode="auto">
            <a:xfrm flipV="1">
              <a:off x="441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877" name="Line 407"/>
            <p:cNvSpPr>
              <a:spLocks noChangeShapeType="1"/>
            </p:cNvSpPr>
            <p:nvPr/>
          </p:nvSpPr>
          <p:spPr bwMode="auto">
            <a:xfrm flipV="1">
              <a:off x="4423" y="3974"/>
              <a:ext cx="1" cy="27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1469" name="Line 409"/>
          <p:cNvSpPr>
            <a:spLocks noChangeShapeType="1"/>
          </p:cNvSpPr>
          <p:nvPr/>
        </p:nvSpPr>
        <p:spPr bwMode="auto">
          <a:xfrm flipV="1">
            <a:off x="68389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0" name="Line 410"/>
          <p:cNvSpPr>
            <a:spLocks noChangeShapeType="1"/>
          </p:cNvSpPr>
          <p:nvPr/>
        </p:nvSpPr>
        <p:spPr bwMode="auto">
          <a:xfrm flipV="1">
            <a:off x="68564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1" name="Line 411"/>
          <p:cNvSpPr>
            <a:spLocks noChangeShapeType="1"/>
          </p:cNvSpPr>
          <p:nvPr/>
        </p:nvSpPr>
        <p:spPr bwMode="auto">
          <a:xfrm flipV="1">
            <a:off x="68722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2" name="Line 412"/>
          <p:cNvSpPr>
            <a:spLocks noChangeShapeType="1"/>
          </p:cNvSpPr>
          <p:nvPr/>
        </p:nvSpPr>
        <p:spPr bwMode="auto">
          <a:xfrm flipV="1">
            <a:off x="68865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3" name="Line 413"/>
          <p:cNvSpPr>
            <a:spLocks noChangeShapeType="1"/>
          </p:cNvSpPr>
          <p:nvPr/>
        </p:nvSpPr>
        <p:spPr bwMode="auto">
          <a:xfrm flipV="1">
            <a:off x="69024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4" name="Line 414"/>
          <p:cNvSpPr>
            <a:spLocks noChangeShapeType="1"/>
          </p:cNvSpPr>
          <p:nvPr/>
        </p:nvSpPr>
        <p:spPr bwMode="auto">
          <a:xfrm flipV="1">
            <a:off x="6921500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5" name="Line 415"/>
          <p:cNvSpPr>
            <a:spLocks noChangeShapeType="1"/>
          </p:cNvSpPr>
          <p:nvPr/>
        </p:nvSpPr>
        <p:spPr bwMode="auto">
          <a:xfrm flipV="1">
            <a:off x="69373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6" name="Line 416"/>
          <p:cNvSpPr>
            <a:spLocks noChangeShapeType="1"/>
          </p:cNvSpPr>
          <p:nvPr/>
        </p:nvSpPr>
        <p:spPr bwMode="auto">
          <a:xfrm flipV="1">
            <a:off x="69532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7" name="Line 417"/>
          <p:cNvSpPr>
            <a:spLocks noChangeShapeType="1"/>
          </p:cNvSpPr>
          <p:nvPr/>
        </p:nvSpPr>
        <p:spPr bwMode="auto">
          <a:xfrm flipV="1">
            <a:off x="69675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8" name="Line 418"/>
          <p:cNvSpPr>
            <a:spLocks noChangeShapeType="1"/>
          </p:cNvSpPr>
          <p:nvPr/>
        </p:nvSpPr>
        <p:spPr bwMode="auto">
          <a:xfrm flipV="1">
            <a:off x="69834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79" name="Line 419"/>
          <p:cNvSpPr>
            <a:spLocks noChangeShapeType="1"/>
          </p:cNvSpPr>
          <p:nvPr/>
        </p:nvSpPr>
        <p:spPr bwMode="auto">
          <a:xfrm flipV="1">
            <a:off x="70008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0" name="Line 420"/>
          <p:cNvSpPr>
            <a:spLocks noChangeShapeType="1"/>
          </p:cNvSpPr>
          <p:nvPr/>
        </p:nvSpPr>
        <p:spPr bwMode="auto">
          <a:xfrm flipV="1">
            <a:off x="70183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1" name="Line 421"/>
          <p:cNvSpPr>
            <a:spLocks noChangeShapeType="1"/>
          </p:cNvSpPr>
          <p:nvPr/>
        </p:nvSpPr>
        <p:spPr bwMode="auto">
          <a:xfrm flipV="1">
            <a:off x="70310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2" name="Line 422"/>
          <p:cNvSpPr>
            <a:spLocks noChangeShapeType="1"/>
          </p:cNvSpPr>
          <p:nvPr/>
        </p:nvSpPr>
        <p:spPr bwMode="auto">
          <a:xfrm flipV="1">
            <a:off x="70485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3" name="Line 423"/>
          <p:cNvSpPr>
            <a:spLocks noChangeShapeType="1"/>
          </p:cNvSpPr>
          <p:nvPr/>
        </p:nvSpPr>
        <p:spPr bwMode="auto">
          <a:xfrm flipV="1">
            <a:off x="7065963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4" name="Line 424"/>
          <p:cNvSpPr>
            <a:spLocks noChangeShapeType="1"/>
          </p:cNvSpPr>
          <p:nvPr/>
        </p:nvSpPr>
        <p:spPr bwMode="auto">
          <a:xfrm flipV="1">
            <a:off x="70818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5" name="Line 425"/>
          <p:cNvSpPr>
            <a:spLocks noChangeShapeType="1"/>
          </p:cNvSpPr>
          <p:nvPr/>
        </p:nvSpPr>
        <p:spPr bwMode="auto">
          <a:xfrm flipV="1">
            <a:off x="70977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6" name="Line 426"/>
          <p:cNvSpPr>
            <a:spLocks noChangeShapeType="1"/>
          </p:cNvSpPr>
          <p:nvPr/>
        </p:nvSpPr>
        <p:spPr bwMode="auto">
          <a:xfrm flipV="1">
            <a:off x="71120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7" name="Line 427"/>
          <p:cNvSpPr>
            <a:spLocks noChangeShapeType="1"/>
          </p:cNvSpPr>
          <p:nvPr/>
        </p:nvSpPr>
        <p:spPr bwMode="auto">
          <a:xfrm flipV="1">
            <a:off x="71278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8" name="Line 428"/>
          <p:cNvSpPr>
            <a:spLocks noChangeShapeType="1"/>
          </p:cNvSpPr>
          <p:nvPr/>
        </p:nvSpPr>
        <p:spPr bwMode="auto">
          <a:xfrm flipV="1">
            <a:off x="71469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89" name="Line 429"/>
          <p:cNvSpPr>
            <a:spLocks noChangeShapeType="1"/>
          </p:cNvSpPr>
          <p:nvPr/>
        </p:nvSpPr>
        <p:spPr bwMode="auto">
          <a:xfrm flipV="1">
            <a:off x="71628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0" name="Line 430"/>
          <p:cNvSpPr>
            <a:spLocks noChangeShapeType="1"/>
          </p:cNvSpPr>
          <p:nvPr/>
        </p:nvSpPr>
        <p:spPr bwMode="auto">
          <a:xfrm flipV="1">
            <a:off x="71786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1" name="Line 431"/>
          <p:cNvSpPr>
            <a:spLocks noChangeShapeType="1"/>
          </p:cNvSpPr>
          <p:nvPr/>
        </p:nvSpPr>
        <p:spPr bwMode="auto">
          <a:xfrm flipV="1">
            <a:off x="71929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2" name="Line 432"/>
          <p:cNvSpPr>
            <a:spLocks noChangeShapeType="1"/>
          </p:cNvSpPr>
          <p:nvPr/>
        </p:nvSpPr>
        <p:spPr bwMode="auto">
          <a:xfrm flipV="1">
            <a:off x="7210425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3" name="Line 433"/>
          <p:cNvSpPr>
            <a:spLocks noChangeShapeType="1"/>
          </p:cNvSpPr>
          <p:nvPr/>
        </p:nvSpPr>
        <p:spPr bwMode="auto">
          <a:xfrm flipV="1">
            <a:off x="72263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4" name="Line 434"/>
          <p:cNvSpPr>
            <a:spLocks noChangeShapeType="1"/>
          </p:cNvSpPr>
          <p:nvPr/>
        </p:nvSpPr>
        <p:spPr bwMode="auto">
          <a:xfrm flipV="1">
            <a:off x="72437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5" name="Line 435"/>
          <p:cNvSpPr>
            <a:spLocks noChangeShapeType="1"/>
          </p:cNvSpPr>
          <p:nvPr/>
        </p:nvSpPr>
        <p:spPr bwMode="auto">
          <a:xfrm flipV="1">
            <a:off x="72564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6" name="Line 436"/>
          <p:cNvSpPr>
            <a:spLocks noChangeShapeType="1"/>
          </p:cNvSpPr>
          <p:nvPr/>
        </p:nvSpPr>
        <p:spPr bwMode="auto">
          <a:xfrm flipV="1">
            <a:off x="72739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7" name="Line 437"/>
          <p:cNvSpPr>
            <a:spLocks noChangeShapeType="1"/>
          </p:cNvSpPr>
          <p:nvPr/>
        </p:nvSpPr>
        <p:spPr bwMode="auto">
          <a:xfrm flipV="1">
            <a:off x="72913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8" name="Line 438"/>
          <p:cNvSpPr>
            <a:spLocks noChangeShapeType="1"/>
          </p:cNvSpPr>
          <p:nvPr/>
        </p:nvSpPr>
        <p:spPr bwMode="auto">
          <a:xfrm flipV="1">
            <a:off x="73072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499" name="Line 439"/>
          <p:cNvSpPr>
            <a:spLocks noChangeShapeType="1"/>
          </p:cNvSpPr>
          <p:nvPr/>
        </p:nvSpPr>
        <p:spPr bwMode="auto">
          <a:xfrm flipV="1">
            <a:off x="73231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0" name="Line 440"/>
          <p:cNvSpPr>
            <a:spLocks noChangeShapeType="1"/>
          </p:cNvSpPr>
          <p:nvPr/>
        </p:nvSpPr>
        <p:spPr bwMode="auto">
          <a:xfrm flipV="1">
            <a:off x="73374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1" name="Line 441"/>
          <p:cNvSpPr>
            <a:spLocks noChangeShapeType="1"/>
          </p:cNvSpPr>
          <p:nvPr/>
        </p:nvSpPr>
        <p:spPr bwMode="auto">
          <a:xfrm flipV="1">
            <a:off x="73533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2" name="Line 442"/>
          <p:cNvSpPr>
            <a:spLocks noChangeShapeType="1"/>
          </p:cNvSpPr>
          <p:nvPr/>
        </p:nvSpPr>
        <p:spPr bwMode="auto">
          <a:xfrm flipV="1">
            <a:off x="73723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3" name="Line 443"/>
          <p:cNvSpPr>
            <a:spLocks noChangeShapeType="1"/>
          </p:cNvSpPr>
          <p:nvPr/>
        </p:nvSpPr>
        <p:spPr bwMode="auto">
          <a:xfrm flipV="1">
            <a:off x="73882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4" name="Line 444"/>
          <p:cNvSpPr>
            <a:spLocks noChangeShapeType="1"/>
          </p:cNvSpPr>
          <p:nvPr/>
        </p:nvSpPr>
        <p:spPr bwMode="auto">
          <a:xfrm flipV="1">
            <a:off x="74041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5" name="Line 445"/>
          <p:cNvSpPr>
            <a:spLocks noChangeShapeType="1"/>
          </p:cNvSpPr>
          <p:nvPr/>
        </p:nvSpPr>
        <p:spPr bwMode="auto">
          <a:xfrm flipV="1">
            <a:off x="74183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6" name="Line 446"/>
          <p:cNvSpPr>
            <a:spLocks noChangeShapeType="1"/>
          </p:cNvSpPr>
          <p:nvPr/>
        </p:nvSpPr>
        <p:spPr bwMode="auto">
          <a:xfrm flipV="1">
            <a:off x="7435850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7" name="Line 447"/>
          <p:cNvSpPr>
            <a:spLocks noChangeShapeType="1"/>
          </p:cNvSpPr>
          <p:nvPr/>
        </p:nvSpPr>
        <p:spPr bwMode="auto">
          <a:xfrm flipV="1">
            <a:off x="74517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8" name="Line 448"/>
          <p:cNvSpPr>
            <a:spLocks noChangeShapeType="1"/>
          </p:cNvSpPr>
          <p:nvPr/>
        </p:nvSpPr>
        <p:spPr bwMode="auto">
          <a:xfrm flipV="1">
            <a:off x="74691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09" name="Line 449"/>
          <p:cNvSpPr>
            <a:spLocks noChangeShapeType="1"/>
          </p:cNvSpPr>
          <p:nvPr/>
        </p:nvSpPr>
        <p:spPr bwMode="auto">
          <a:xfrm flipV="1">
            <a:off x="74818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0" name="Line 450"/>
          <p:cNvSpPr>
            <a:spLocks noChangeShapeType="1"/>
          </p:cNvSpPr>
          <p:nvPr/>
        </p:nvSpPr>
        <p:spPr bwMode="auto">
          <a:xfrm flipV="1">
            <a:off x="74993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1" name="Line 451"/>
          <p:cNvSpPr>
            <a:spLocks noChangeShapeType="1"/>
          </p:cNvSpPr>
          <p:nvPr/>
        </p:nvSpPr>
        <p:spPr bwMode="auto">
          <a:xfrm flipV="1">
            <a:off x="75168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2" name="Line 452"/>
          <p:cNvSpPr>
            <a:spLocks noChangeShapeType="1"/>
          </p:cNvSpPr>
          <p:nvPr/>
        </p:nvSpPr>
        <p:spPr bwMode="auto">
          <a:xfrm flipV="1">
            <a:off x="75326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3" name="Line 453"/>
          <p:cNvSpPr>
            <a:spLocks noChangeShapeType="1"/>
          </p:cNvSpPr>
          <p:nvPr/>
        </p:nvSpPr>
        <p:spPr bwMode="auto">
          <a:xfrm flipV="1">
            <a:off x="75485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4" name="Line 454"/>
          <p:cNvSpPr>
            <a:spLocks noChangeShapeType="1"/>
          </p:cNvSpPr>
          <p:nvPr/>
        </p:nvSpPr>
        <p:spPr bwMode="auto">
          <a:xfrm flipV="1">
            <a:off x="75628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5" name="Line 455"/>
          <p:cNvSpPr>
            <a:spLocks noChangeShapeType="1"/>
          </p:cNvSpPr>
          <p:nvPr/>
        </p:nvSpPr>
        <p:spPr bwMode="auto">
          <a:xfrm flipV="1">
            <a:off x="7580313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6" name="Line 456"/>
          <p:cNvSpPr>
            <a:spLocks noChangeShapeType="1"/>
          </p:cNvSpPr>
          <p:nvPr/>
        </p:nvSpPr>
        <p:spPr bwMode="auto">
          <a:xfrm flipV="1">
            <a:off x="75977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7" name="Line 457"/>
          <p:cNvSpPr>
            <a:spLocks noChangeShapeType="1"/>
          </p:cNvSpPr>
          <p:nvPr/>
        </p:nvSpPr>
        <p:spPr bwMode="auto">
          <a:xfrm flipV="1">
            <a:off x="76136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8" name="Line 458"/>
          <p:cNvSpPr>
            <a:spLocks noChangeShapeType="1"/>
          </p:cNvSpPr>
          <p:nvPr/>
        </p:nvSpPr>
        <p:spPr bwMode="auto">
          <a:xfrm flipV="1">
            <a:off x="76295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19" name="Line 459"/>
          <p:cNvSpPr>
            <a:spLocks noChangeShapeType="1"/>
          </p:cNvSpPr>
          <p:nvPr/>
        </p:nvSpPr>
        <p:spPr bwMode="auto">
          <a:xfrm flipV="1">
            <a:off x="76438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0" name="Line 460"/>
          <p:cNvSpPr>
            <a:spLocks noChangeShapeType="1"/>
          </p:cNvSpPr>
          <p:nvPr/>
        </p:nvSpPr>
        <p:spPr bwMode="auto">
          <a:xfrm flipV="1">
            <a:off x="76612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1" name="Line 461"/>
          <p:cNvSpPr>
            <a:spLocks noChangeShapeType="1"/>
          </p:cNvSpPr>
          <p:nvPr/>
        </p:nvSpPr>
        <p:spPr bwMode="auto">
          <a:xfrm flipV="1">
            <a:off x="76771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2" name="Line 462"/>
          <p:cNvSpPr>
            <a:spLocks noChangeShapeType="1"/>
          </p:cNvSpPr>
          <p:nvPr/>
        </p:nvSpPr>
        <p:spPr bwMode="auto">
          <a:xfrm flipV="1">
            <a:off x="76946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3" name="Line 463"/>
          <p:cNvSpPr>
            <a:spLocks noChangeShapeType="1"/>
          </p:cNvSpPr>
          <p:nvPr/>
        </p:nvSpPr>
        <p:spPr bwMode="auto">
          <a:xfrm flipV="1">
            <a:off x="77089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4" name="Line 464"/>
          <p:cNvSpPr>
            <a:spLocks noChangeShapeType="1"/>
          </p:cNvSpPr>
          <p:nvPr/>
        </p:nvSpPr>
        <p:spPr bwMode="auto">
          <a:xfrm flipV="1">
            <a:off x="77247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5" name="Line 465"/>
          <p:cNvSpPr>
            <a:spLocks noChangeShapeType="1"/>
          </p:cNvSpPr>
          <p:nvPr/>
        </p:nvSpPr>
        <p:spPr bwMode="auto">
          <a:xfrm flipV="1">
            <a:off x="77422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6" name="Line 466"/>
          <p:cNvSpPr>
            <a:spLocks noChangeShapeType="1"/>
          </p:cNvSpPr>
          <p:nvPr/>
        </p:nvSpPr>
        <p:spPr bwMode="auto">
          <a:xfrm flipV="1">
            <a:off x="77581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7" name="Line 467"/>
          <p:cNvSpPr>
            <a:spLocks noChangeShapeType="1"/>
          </p:cNvSpPr>
          <p:nvPr/>
        </p:nvSpPr>
        <p:spPr bwMode="auto">
          <a:xfrm flipV="1">
            <a:off x="77739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8" name="Line 468"/>
          <p:cNvSpPr>
            <a:spLocks noChangeShapeType="1"/>
          </p:cNvSpPr>
          <p:nvPr/>
        </p:nvSpPr>
        <p:spPr bwMode="auto">
          <a:xfrm flipV="1">
            <a:off x="77882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29" name="Line 469"/>
          <p:cNvSpPr>
            <a:spLocks noChangeShapeType="1"/>
          </p:cNvSpPr>
          <p:nvPr/>
        </p:nvSpPr>
        <p:spPr bwMode="auto">
          <a:xfrm flipV="1">
            <a:off x="78057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0" name="Line 470"/>
          <p:cNvSpPr>
            <a:spLocks noChangeShapeType="1"/>
          </p:cNvSpPr>
          <p:nvPr/>
        </p:nvSpPr>
        <p:spPr bwMode="auto">
          <a:xfrm flipV="1">
            <a:off x="78232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1" name="Line 471"/>
          <p:cNvSpPr>
            <a:spLocks noChangeShapeType="1"/>
          </p:cNvSpPr>
          <p:nvPr/>
        </p:nvSpPr>
        <p:spPr bwMode="auto">
          <a:xfrm flipV="1">
            <a:off x="78390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2" name="Line 472"/>
          <p:cNvSpPr>
            <a:spLocks noChangeShapeType="1"/>
          </p:cNvSpPr>
          <p:nvPr/>
        </p:nvSpPr>
        <p:spPr bwMode="auto">
          <a:xfrm flipV="1">
            <a:off x="78533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3" name="Line 473"/>
          <p:cNvSpPr>
            <a:spLocks noChangeShapeType="1"/>
          </p:cNvSpPr>
          <p:nvPr/>
        </p:nvSpPr>
        <p:spPr bwMode="auto">
          <a:xfrm flipV="1">
            <a:off x="78692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4" name="Line 474"/>
          <p:cNvSpPr>
            <a:spLocks noChangeShapeType="1"/>
          </p:cNvSpPr>
          <p:nvPr/>
        </p:nvSpPr>
        <p:spPr bwMode="auto">
          <a:xfrm flipV="1">
            <a:off x="78867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5" name="Line 475"/>
          <p:cNvSpPr>
            <a:spLocks noChangeShapeType="1"/>
          </p:cNvSpPr>
          <p:nvPr/>
        </p:nvSpPr>
        <p:spPr bwMode="auto">
          <a:xfrm flipV="1">
            <a:off x="79025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6" name="Line 476"/>
          <p:cNvSpPr>
            <a:spLocks noChangeShapeType="1"/>
          </p:cNvSpPr>
          <p:nvPr/>
        </p:nvSpPr>
        <p:spPr bwMode="auto">
          <a:xfrm flipV="1">
            <a:off x="79200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7" name="Line 477"/>
          <p:cNvSpPr>
            <a:spLocks noChangeShapeType="1"/>
          </p:cNvSpPr>
          <p:nvPr/>
        </p:nvSpPr>
        <p:spPr bwMode="auto">
          <a:xfrm flipV="1">
            <a:off x="79343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8" name="Line 478"/>
          <p:cNvSpPr>
            <a:spLocks noChangeShapeType="1"/>
          </p:cNvSpPr>
          <p:nvPr/>
        </p:nvSpPr>
        <p:spPr bwMode="auto">
          <a:xfrm flipV="1">
            <a:off x="79502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39" name="Line 479"/>
          <p:cNvSpPr>
            <a:spLocks noChangeShapeType="1"/>
          </p:cNvSpPr>
          <p:nvPr/>
        </p:nvSpPr>
        <p:spPr bwMode="auto">
          <a:xfrm flipV="1">
            <a:off x="79676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0" name="Line 480"/>
          <p:cNvSpPr>
            <a:spLocks noChangeShapeType="1"/>
          </p:cNvSpPr>
          <p:nvPr/>
        </p:nvSpPr>
        <p:spPr bwMode="auto">
          <a:xfrm flipV="1">
            <a:off x="79835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1" name="Line 481"/>
          <p:cNvSpPr>
            <a:spLocks noChangeShapeType="1"/>
          </p:cNvSpPr>
          <p:nvPr/>
        </p:nvSpPr>
        <p:spPr bwMode="auto">
          <a:xfrm flipV="1">
            <a:off x="79994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2" name="Line 482"/>
          <p:cNvSpPr>
            <a:spLocks noChangeShapeType="1"/>
          </p:cNvSpPr>
          <p:nvPr/>
        </p:nvSpPr>
        <p:spPr bwMode="auto">
          <a:xfrm flipV="1">
            <a:off x="80137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3" name="Line 483"/>
          <p:cNvSpPr>
            <a:spLocks noChangeShapeType="1"/>
          </p:cNvSpPr>
          <p:nvPr/>
        </p:nvSpPr>
        <p:spPr bwMode="auto">
          <a:xfrm flipV="1">
            <a:off x="80311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4" name="Line 484"/>
          <p:cNvSpPr>
            <a:spLocks noChangeShapeType="1"/>
          </p:cNvSpPr>
          <p:nvPr/>
        </p:nvSpPr>
        <p:spPr bwMode="auto">
          <a:xfrm flipV="1">
            <a:off x="80486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5" name="Line 485"/>
          <p:cNvSpPr>
            <a:spLocks noChangeShapeType="1"/>
          </p:cNvSpPr>
          <p:nvPr/>
        </p:nvSpPr>
        <p:spPr bwMode="auto">
          <a:xfrm flipV="1">
            <a:off x="80645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6" name="Line 486"/>
          <p:cNvSpPr>
            <a:spLocks noChangeShapeType="1"/>
          </p:cNvSpPr>
          <p:nvPr/>
        </p:nvSpPr>
        <p:spPr bwMode="auto">
          <a:xfrm flipV="1">
            <a:off x="80787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7" name="Line 487"/>
          <p:cNvSpPr>
            <a:spLocks noChangeShapeType="1"/>
          </p:cNvSpPr>
          <p:nvPr/>
        </p:nvSpPr>
        <p:spPr bwMode="auto">
          <a:xfrm flipV="1">
            <a:off x="80946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8" name="Line 488"/>
          <p:cNvSpPr>
            <a:spLocks noChangeShapeType="1"/>
          </p:cNvSpPr>
          <p:nvPr/>
        </p:nvSpPr>
        <p:spPr bwMode="auto">
          <a:xfrm flipV="1">
            <a:off x="81121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49" name="Line 489"/>
          <p:cNvSpPr>
            <a:spLocks noChangeShapeType="1"/>
          </p:cNvSpPr>
          <p:nvPr/>
        </p:nvSpPr>
        <p:spPr bwMode="auto">
          <a:xfrm flipV="1">
            <a:off x="81280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0" name="Line 490"/>
          <p:cNvSpPr>
            <a:spLocks noChangeShapeType="1"/>
          </p:cNvSpPr>
          <p:nvPr/>
        </p:nvSpPr>
        <p:spPr bwMode="auto">
          <a:xfrm flipV="1">
            <a:off x="81454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1" name="Line 491"/>
          <p:cNvSpPr>
            <a:spLocks noChangeShapeType="1"/>
          </p:cNvSpPr>
          <p:nvPr/>
        </p:nvSpPr>
        <p:spPr bwMode="auto">
          <a:xfrm flipV="1">
            <a:off x="81597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2" name="Line 492"/>
          <p:cNvSpPr>
            <a:spLocks noChangeShapeType="1"/>
          </p:cNvSpPr>
          <p:nvPr/>
        </p:nvSpPr>
        <p:spPr bwMode="auto">
          <a:xfrm flipV="1">
            <a:off x="8177213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3" name="Line 493"/>
          <p:cNvSpPr>
            <a:spLocks noChangeShapeType="1"/>
          </p:cNvSpPr>
          <p:nvPr/>
        </p:nvSpPr>
        <p:spPr bwMode="auto">
          <a:xfrm flipV="1">
            <a:off x="81930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4" name="Line 494"/>
          <p:cNvSpPr>
            <a:spLocks noChangeShapeType="1"/>
          </p:cNvSpPr>
          <p:nvPr/>
        </p:nvSpPr>
        <p:spPr bwMode="auto">
          <a:xfrm flipV="1">
            <a:off x="82089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5" name="Line 495"/>
          <p:cNvSpPr>
            <a:spLocks noChangeShapeType="1"/>
          </p:cNvSpPr>
          <p:nvPr/>
        </p:nvSpPr>
        <p:spPr bwMode="auto">
          <a:xfrm flipV="1">
            <a:off x="82248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6" name="Line 496"/>
          <p:cNvSpPr>
            <a:spLocks noChangeShapeType="1"/>
          </p:cNvSpPr>
          <p:nvPr/>
        </p:nvSpPr>
        <p:spPr bwMode="auto">
          <a:xfrm flipV="1">
            <a:off x="82391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7" name="Line 497"/>
          <p:cNvSpPr>
            <a:spLocks noChangeShapeType="1"/>
          </p:cNvSpPr>
          <p:nvPr/>
        </p:nvSpPr>
        <p:spPr bwMode="auto">
          <a:xfrm flipV="1">
            <a:off x="82565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8" name="Line 498"/>
          <p:cNvSpPr>
            <a:spLocks noChangeShapeType="1"/>
          </p:cNvSpPr>
          <p:nvPr/>
        </p:nvSpPr>
        <p:spPr bwMode="auto">
          <a:xfrm flipV="1">
            <a:off x="82740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59" name="Line 499"/>
          <p:cNvSpPr>
            <a:spLocks noChangeShapeType="1"/>
          </p:cNvSpPr>
          <p:nvPr/>
        </p:nvSpPr>
        <p:spPr bwMode="auto">
          <a:xfrm flipV="1">
            <a:off x="82899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0" name="Line 500"/>
          <p:cNvSpPr>
            <a:spLocks noChangeShapeType="1"/>
          </p:cNvSpPr>
          <p:nvPr/>
        </p:nvSpPr>
        <p:spPr bwMode="auto">
          <a:xfrm flipV="1">
            <a:off x="83042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1" name="Line 501"/>
          <p:cNvSpPr>
            <a:spLocks noChangeShapeType="1"/>
          </p:cNvSpPr>
          <p:nvPr/>
        </p:nvSpPr>
        <p:spPr bwMode="auto">
          <a:xfrm flipV="1">
            <a:off x="83200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2" name="Line 502"/>
          <p:cNvSpPr>
            <a:spLocks noChangeShapeType="1"/>
          </p:cNvSpPr>
          <p:nvPr/>
        </p:nvSpPr>
        <p:spPr bwMode="auto">
          <a:xfrm flipV="1">
            <a:off x="83375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3" name="Line 503"/>
          <p:cNvSpPr>
            <a:spLocks noChangeShapeType="1"/>
          </p:cNvSpPr>
          <p:nvPr/>
        </p:nvSpPr>
        <p:spPr bwMode="auto">
          <a:xfrm flipV="1">
            <a:off x="835342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4" name="Line 504"/>
          <p:cNvSpPr>
            <a:spLocks noChangeShapeType="1"/>
          </p:cNvSpPr>
          <p:nvPr/>
        </p:nvSpPr>
        <p:spPr bwMode="auto">
          <a:xfrm flipV="1">
            <a:off x="83708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5" name="Line 505"/>
          <p:cNvSpPr>
            <a:spLocks noChangeShapeType="1"/>
          </p:cNvSpPr>
          <p:nvPr/>
        </p:nvSpPr>
        <p:spPr bwMode="auto">
          <a:xfrm flipV="1">
            <a:off x="83851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6" name="Line 506"/>
          <p:cNvSpPr>
            <a:spLocks noChangeShapeType="1"/>
          </p:cNvSpPr>
          <p:nvPr/>
        </p:nvSpPr>
        <p:spPr bwMode="auto">
          <a:xfrm flipV="1">
            <a:off x="8402638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7" name="Line 507"/>
          <p:cNvSpPr>
            <a:spLocks noChangeShapeType="1"/>
          </p:cNvSpPr>
          <p:nvPr/>
        </p:nvSpPr>
        <p:spPr bwMode="auto">
          <a:xfrm flipV="1">
            <a:off x="841851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8" name="Line 508"/>
          <p:cNvSpPr>
            <a:spLocks noChangeShapeType="1"/>
          </p:cNvSpPr>
          <p:nvPr/>
        </p:nvSpPr>
        <p:spPr bwMode="auto">
          <a:xfrm flipV="1">
            <a:off x="843438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69" name="Line 509"/>
          <p:cNvSpPr>
            <a:spLocks noChangeShapeType="1"/>
          </p:cNvSpPr>
          <p:nvPr/>
        </p:nvSpPr>
        <p:spPr bwMode="auto">
          <a:xfrm flipV="1">
            <a:off x="8450263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0" name="Line 510"/>
          <p:cNvSpPr>
            <a:spLocks noChangeShapeType="1"/>
          </p:cNvSpPr>
          <p:nvPr/>
        </p:nvSpPr>
        <p:spPr bwMode="auto">
          <a:xfrm flipV="1">
            <a:off x="84645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1" name="Line 511"/>
          <p:cNvSpPr>
            <a:spLocks noChangeShapeType="1"/>
          </p:cNvSpPr>
          <p:nvPr/>
        </p:nvSpPr>
        <p:spPr bwMode="auto">
          <a:xfrm flipV="1">
            <a:off x="848360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2" name="Line 512"/>
          <p:cNvSpPr>
            <a:spLocks noChangeShapeType="1"/>
          </p:cNvSpPr>
          <p:nvPr/>
        </p:nvSpPr>
        <p:spPr bwMode="auto">
          <a:xfrm flipV="1">
            <a:off x="84994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3" name="Line 513"/>
          <p:cNvSpPr>
            <a:spLocks noChangeShapeType="1"/>
          </p:cNvSpPr>
          <p:nvPr/>
        </p:nvSpPr>
        <p:spPr bwMode="auto">
          <a:xfrm flipV="1">
            <a:off x="8515350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4" name="Line 514"/>
          <p:cNvSpPr>
            <a:spLocks noChangeShapeType="1"/>
          </p:cNvSpPr>
          <p:nvPr/>
        </p:nvSpPr>
        <p:spPr bwMode="auto">
          <a:xfrm flipV="1">
            <a:off x="8529638" y="5884863"/>
            <a:ext cx="1587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5" name="Line 515"/>
          <p:cNvSpPr>
            <a:spLocks noChangeShapeType="1"/>
          </p:cNvSpPr>
          <p:nvPr/>
        </p:nvSpPr>
        <p:spPr bwMode="auto">
          <a:xfrm flipV="1">
            <a:off x="8547100" y="5884863"/>
            <a:ext cx="0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6" name="Line 516"/>
          <p:cNvSpPr>
            <a:spLocks noChangeShapeType="1"/>
          </p:cNvSpPr>
          <p:nvPr/>
        </p:nvSpPr>
        <p:spPr bwMode="auto">
          <a:xfrm flipV="1">
            <a:off x="8562975" y="5884863"/>
            <a:ext cx="1588" cy="38100"/>
          </a:xfrm>
          <a:prstGeom prst="line">
            <a:avLst/>
          </a:prstGeom>
          <a:noFill/>
          <a:ln w="793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7" name="Freeform 518"/>
          <p:cNvSpPr>
            <a:spLocks/>
          </p:cNvSpPr>
          <p:nvPr/>
        </p:nvSpPr>
        <p:spPr bwMode="auto">
          <a:xfrm>
            <a:off x="8562975" y="2176463"/>
            <a:ext cx="25400" cy="3708400"/>
          </a:xfrm>
          <a:custGeom>
            <a:avLst/>
            <a:gdLst>
              <a:gd name="T0" fmla="*/ 0 w 18"/>
              <a:gd name="T1" fmla="*/ 0 h 2663"/>
              <a:gd name="T2" fmla="*/ 0 w 18"/>
              <a:gd name="T3" fmla="*/ 2147483647 h 2663"/>
              <a:gd name="T4" fmla="*/ 2147483647 w 18"/>
              <a:gd name="T5" fmla="*/ 2147483647 h 2663"/>
              <a:gd name="T6" fmla="*/ 0 60000 65536"/>
              <a:gd name="T7" fmla="*/ 0 60000 65536"/>
              <a:gd name="T8" fmla="*/ 0 60000 65536"/>
              <a:gd name="T9" fmla="*/ 0 w 18"/>
              <a:gd name="T10" fmla="*/ 0 h 2663"/>
              <a:gd name="T11" fmla="*/ 18 w 18"/>
              <a:gd name="T12" fmla="*/ 2663 h 266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" h="2663">
                <a:moveTo>
                  <a:pt x="0" y="0"/>
                </a:moveTo>
                <a:lnTo>
                  <a:pt x="0" y="2663"/>
                </a:lnTo>
                <a:lnTo>
                  <a:pt x="18" y="2663"/>
                </a:lnTo>
              </a:path>
            </a:pathLst>
          </a:custGeom>
          <a:noFill/>
          <a:ln w="158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8" name="Line 519"/>
          <p:cNvSpPr>
            <a:spLocks noChangeShapeType="1"/>
          </p:cNvSpPr>
          <p:nvPr/>
        </p:nvSpPr>
        <p:spPr bwMode="auto">
          <a:xfrm>
            <a:off x="8562975" y="5267325"/>
            <a:ext cx="25400" cy="1588"/>
          </a:xfrm>
          <a:prstGeom prst="line">
            <a:avLst/>
          </a:prstGeom>
          <a:noFill/>
          <a:ln w="158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79" name="Line 520"/>
          <p:cNvSpPr>
            <a:spLocks noChangeShapeType="1"/>
          </p:cNvSpPr>
          <p:nvPr/>
        </p:nvSpPr>
        <p:spPr bwMode="auto">
          <a:xfrm>
            <a:off x="8562975" y="4649788"/>
            <a:ext cx="25400" cy="1587"/>
          </a:xfrm>
          <a:prstGeom prst="line">
            <a:avLst/>
          </a:prstGeom>
          <a:noFill/>
          <a:ln w="158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80" name="Line 521"/>
          <p:cNvSpPr>
            <a:spLocks noChangeShapeType="1"/>
          </p:cNvSpPr>
          <p:nvPr/>
        </p:nvSpPr>
        <p:spPr bwMode="auto">
          <a:xfrm>
            <a:off x="8562975" y="4032250"/>
            <a:ext cx="25400" cy="1588"/>
          </a:xfrm>
          <a:prstGeom prst="line">
            <a:avLst/>
          </a:prstGeom>
          <a:noFill/>
          <a:ln w="158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81" name="Line 522"/>
          <p:cNvSpPr>
            <a:spLocks noChangeShapeType="1"/>
          </p:cNvSpPr>
          <p:nvPr/>
        </p:nvSpPr>
        <p:spPr bwMode="auto">
          <a:xfrm>
            <a:off x="8562975" y="3411538"/>
            <a:ext cx="25400" cy="1587"/>
          </a:xfrm>
          <a:prstGeom prst="line">
            <a:avLst/>
          </a:prstGeom>
          <a:noFill/>
          <a:ln w="158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82" name="Line 523"/>
          <p:cNvSpPr>
            <a:spLocks noChangeShapeType="1"/>
          </p:cNvSpPr>
          <p:nvPr/>
        </p:nvSpPr>
        <p:spPr bwMode="auto">
          <a:xfrm>
            <a:off x="8562975" y="2794000"/>
            <a:ext cx="25400" cy="1588"/>
          </a:xfrm>
          <a:prstGeom prst="line">
            <a:avLst/>
          </a:prstGeom>
          <a:noFill/>
          <a:ln w="158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83" name="Line 524"/>
          <p:cNvSpPr>
            <a:spLocks noChangeShapeType="1"/>
          </p:cNvSpPr>
          <p:nvPr/>
        </p:nvSpPr>
        <p:spPr bwMode="auto">
          <a:xfrm>
            <a:off x="8562975" y="2176463"/>
            <a:ext cx="25400" cy="1587"/>
          </a:xfrm>
          <a:prstGeom prst="line">
            <a:avLst/>
          </a:prstGeom>
          <a:noFill/>
          <a:ln w="1588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584" name="Rectangle 534"/>
          <p:cNvSpPr>
            <a:spLocks noChangeArrowheads="1"/>
          </p:cNvSpPr>
          <p:nvPr/>
        </p:nvSpPr>
        <p:spPr bwMode="auto">
          <a:xfrm rot="-5400000">
            <a:off x="654844" y="5972969"/>
            <a:ext cx="4445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85" name="Rectangle 535"/>
          <p:cNvSpPr>
            <a:spLocks noChangeArrowheads="1"/>
          </p:cNvSpPr>
          <p:nvPr/>
        </p:nvSpPr>
        <p:spPr bwMode="auto">
          <a:xfrm rot="-5400000">
            <a:off x="769938" y="5972175"/>
            <a:ext cx="444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8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86" name="Rectangle 536"/>
          <p:cNvSpPr>
            <a:spLocks noChangeArrowheads="1"/>
          </p:cNvSpPr>
          <p:nvPr/>
        </p:nvSpPr>
        <p:spPr bwMode="auto">
          <a:xfrm rot="-5400000">
            <a:off x="866775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87" name="Rectangle 537"/>
          <p:cNvSpPr>
            <a:spLocks noChangeArrowheads="1"/>
          </p:cNvSpPr>
          <p:nvPr/>
        </p:nvSpPr>
        <p:spPr bwMode="auto">
          <a:xfrm rot="-5400000">
            <a:off x="981869" y="6012657"/>
            <a:ext cx="8890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88" name="Rectangle 538"/>
          <p:cNvSpPr>
            <a:spLocks noChangeArrowheads="1"/>
          </p:cNvSpPr>
          <p:nvPr/>
        </p:nvSpPr>
        <p:spPr bwMode="auto">
          <a:xfrm rot="-5400000">
            <a:off x="1092200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89" name="Rectangle 539"/>
          <p:cNvSpPr>
            <a:spLocks noChangeArrowheads="1"/>
          </p:cNvSpPr>
          <p:nvPr/>
        </p:nvSpPr>
        <p:spPr bwMode="auto">
          <a:xfrm rot="-5400000">
            <a:off x="1208088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36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0" name="Rectangle 540"/>
          <p:cNvSpPr>
            <a:spLocks noChangeArrowheads="1"/>
          </p:cNvSpPr>
          <p:nvPr/>
        </p:nvSpPr>
        <p:spPr bwMode="auto">
          <a:xfrm rot="-5400000">
            <a:off x="1317625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43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1" name="Rectangle 541"/>
          <p:cNvSpPr>
            <a:spLocks noChangeArrowheads="1"/>
          </p:cNvSpPr>
          <p:nvPr/>
        </p:nvSpPr>
        <p:spPr bwMode="auto">
          <a:xfrm rot="-5400000">
            <a:off x="1433513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50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2" name="Rectangle 542"/>
          <p:cNvSpPr>
            <a:spLocks noChangeArrowheads="1"/>
          </p:cNvSpPr>
          <p:nvPr/>
        </p:nvSpPr>
        <p:spPr bwMode="auto">
          <a:xfrm rot="-5400000">
            <a:off x="1544638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57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3" name="Rectangle 543"/>
          <p:cNvSpPr>
            <a:spLocks noChangeArrowheads="1"/>
          </p:cNvSpPr>
          <p:nvPr/>
        </p:nvSpPr>
        <p:spPr bwMode="auto">
          <a:xfrm rot="-5400000">
            <a:off x="1658938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64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4" name="Rectangle 544"/>
          <p:cNvSpPr>
            <a:spLocks noChangeArrowheads="1"/>
          </p:cNvSpPr>
          <p:nvPr/>
        </p:nvSpPr>
        <p:spPr bwMode="auto">
          <a:xfrm rot="-5400000">
            <a:off x="1770063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71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5" name="Rectangle 545"/>
          <p:cNvSpPr>
            <a:spLocks noChangeArrowheads="1"/>
          </p:cNvSpPr>
          <p:nvPr/>
        </p:nvSpPr>
        <p:spPr bwMode="auto">
          <a:xfrm rot="-5400000">
            <a:off x="1884363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78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6" name="Rectangle 546"/>
          <p:cNvSpPr>
            <a:spLocks noChangeArrowheads="1"/>
          </p:cNvSpPr>
          <p:nvPr/>
        </p:nvSpPr>
        <p:spPr bwMode="auto">
          <a:xfrm rot="-5400000">
            <a:off x="1995488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85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7" name="Rectangle 547"/>
          <p:cNvSpPr>
            <a:spLocks noChangeArrowheads="1"/>
          </p:cNvSpPr>
          <p:nvPr/>
        </p:nvSpPr>
        <p:spPr bwMode="auto">
          <a:xfrm rot="-5400000">
            <a:off x="2109788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92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8" name="Rectangle 548"/>
          <p:cNvSpPr>
            <a:spLocks noChangeArrowheads="1"/>
          </p:cNvSpPr>
          <p:nvPr/>
        </p:nvSpPr>
        <p:spPr bwMode="auto">
          <a:xfrm rot="-5400000">
            <a:off x="2220913" y="6011863"/>
            <a:ext cx="8890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99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599" name="Rectangle 549"/>
          <p:cNvSpPr>
            <a:spLocks noChangeArrowheads="1"/>
          </p:cNvSpPr>
          <p:nvPr/>
        </p:nvSpPr>
        <p:spPr bwMode="auto">
          <a:xfrm rot="-5400000">
            <a:off x="230505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106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0" name="Rectangle 550"/>
          <p:cNvSpPr>
            <a:spLocks noChangeArrowheads="1"/>
          </p:cNvSpPr>
          <p:nvPr/>
        </p:nvSpPr>
        <p:spPr bwMode="auto">
          <a:xfrm rot="-5400000">
            <a:off x="241776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113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1" name="Rectangle 551"/>
          <p:cNvSpPr>
            <a:spLocks noChangeArrowheads="1"/>
          </p:cNvSpPr>
          <p:nvPr/>
        </p:nvSpPr>
        <p:spPr bwMode="auto">
          <a:xfrm rot="-5400000">
            <a:off x="253047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120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2" name="Rectangle 552"/>
          <p:cNvSpPr>
            <a:spLocks noChangeArrowheads="1"/>
          </p:cNvSpPr>
          <p:nvPr/>
        </p:nvSpPr>
        <p:spPr bwMode="auto">
          <a:xfrm rot="-5400000">
            <a:off x="2643188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127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3" name="Rectangle 553"/>
          <p:cNvSpPr>
            <a:spLocks noChangeArrowheads="1"/>
          </p:cNvSpPr>
          <p:nvPr/>
        </p:nvSpPr>
        <p:spPr bwMode="auto">
          <a:xfrm rot="-5400000">
            <a:off x="275590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134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4" name="Rectangle 554"/>
          <p:cNvSpPr>
            <a:spLocks noChangeArrowheads="1"/>
          </p:cNvSpPr>
          <p:nvPr/>
        </p:nvSpPr>
        <p:spPr bwMode="auto">
          <a:xfrm rot="-5400000">
            <a:off x="286861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141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5" name="Rectangle 555"/>
          <p:cNvSpPr>
            <a:spLocks noChangeArrowheads="1"/>
          </p:cNvSpPr>
          <p:nvPr/>
        </p:nvSpPr>
        <p:spPr bwMode="auto">
          <a:xfrm rot="-5400000">
            <a:off x="298132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148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6" name="Rectangle 556"/>
          <p:cNvSpPr>
            <a:spLocks noChangeArrowheads="1"/>
          </p:cNvSpPr>
          <p:nvPr/>
        </p:nvSpPr>
        <p:spPr bwMode="auto">
          <a:xfrm rot="-5400000">
            <a:off x="3094038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155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7" name="Rectangle 557"/>
          <p:cNvSpPr>
            <a:spLocks noChangeArrowheads="1"/>
          </p:cNvSpPr>
          <p:nvPr/>
        </p:nvSpPr>
        <p:spPr bwMode="auto">
          <a:xfrm rot="-5400000">
            <a:off x="320675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162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8" name="Rectangle 558"/>
          <p:cNvSpPr>
            <a:spLocks noChangeArrowheads="1"/>
          </p:cNvSpPr>
          <p:nvPr/>
        </p:nvSpPr>
        <p:spPr bwMode="auto">
          <a:xfrm rot="-5400000">
            <a:off x="331946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169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09" name="Rectangle 559"/>
          <p:cNvSpPr>
            <a:spLocks noChangeArrowheads="1"/>
          </p:cNvSpPr>
          <p:nvPr/>
        </p:nvSpPr>
        <p:spPr bwMode="auto">
          <a:xfrm rot="-5400000">
            <a:off x="343217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176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0" name="Rectangle 560"/>
          <p:cNvSpPr>
            <a:spLocks noChangeArrowheads="1"/>
          </p:cNvSpPr>
          <p:nvPr/>
        </p:nvSpPr>
        <p:spPr bwMode="auto">
          <a:xfrm rot="-5400000">
            <a:off x="3544888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183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1" name="Rectangle 561"/>
          <p:cNvSpPr>
            <a:spLocks noChangeArrowheads="1"/>
          </p:cNvSpPr>
          <p:nvPr/>
        </p:nvSpPr>
        <p:spPr bwMode="auto">
          <a:xfrm rot="-5400000">
            <a:off x="365760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190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2" name="Rectangle 562"/>
          <p:cNvSpPr>
            <a:spLocks noChangeArrowheads="1"/>
          </p:cNvSpPr>
          <p:nvPr/>
        </p:nvSpPr>
        <p:spPr bwMode="auto">
          <a:xfrm rot="-5400000">
            <a:off x="377031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197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3" name="Rectangle 563"/>
          <p:cNvSpPr>
            <a:spLocks noChangeArrowheads="1"/>
          </p:cNvSpPr>
          <p:nvPr/>
        </p:nvSpPr>
        <p:spPr bwMode="auto">
          <a:xfrm rot="-5400000">
            <a:off x="3883819" y="6069807"/>
            <a:ext cx="13335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204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4" name="Rectangle 564"/>
          <p:cNvSpPr>
            <a:spLocks noChangeArrowheads="1"/>
          </p:cNvSpPr>
          <p:nvPr/>
        </p:nvSpPr>
        <p:spPr bwMode="auto">
          <a:xfrm rot="-5400000">
            <a:off x="399415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211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5" name="Rectangle 565"/>
          <p:cNvSpPr>
            <a:spLocks noChangeArrowheads="1"/>
          </p:cNvSpPr>
          <p:nvPr/>
        </p:nvSpPr>
        <p:spPr bwMode="auto">
          <a:xfrm rot="-5400000">
            <a:off x="4107657" y="6069806"/>
            <a:ext cx="1333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218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6" name="Rectangle 566"/>
          <p:cNvSpPr>
            <a:spLocks noChangeArrowheads="1"/>
          </p:cNvSpPr>
          <p:nvPr/>
        </p:nvSpPr>
        <p:spPr bwMode="auto">
          <a:xfrm rot="-5400000">
            <a:off x="421957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225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7" name="Rectangle 567"/>
          <p:cNvSpPr>
            <a:spLocks noChangeArrowheads="1"/>
          </p:cNvSpPr>
          <p:nvPr/>
        </p:nvSpPr>
        <p:spPr bwMode="auto">
          <a:xfrm rot="-5400000">
            <a:off x="4333082" y="6069806"/>
            <a:ext cx="133350" cy="10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232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8" name="Rectangle 568"/>
          <p:cNvSpPr>
            <a:spLocks noChangeArrowheads="1"/>
          </p:cNvSpPr>
          <p:nvPr/>
        </p:nvSpPr>
        <p:spPr bwMode="auto">
          <a:xfrm rot="-5400000">
            <a:off x="444500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239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19" name="Rectangle 569"/>
          <p:cNvSpPr>
            <a:spLocks noChangeArrowheads="1"/>
          </p:cNvSpPr>
          <p:nvPr/>
        </p:nvSpPr>
        <p:spPr bwMode="auto">
          <a:xfrm rot="-5400000">
            <a:off x="455930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246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0" name="Rectangle 570"/>
          <p:cNvSpPr>
            <a:spLocks noChangeArrowheads="1"/>
          </p:cNvSpPr>
          <p:nvPr/>
        </p:nvSpPr>
        <p:spPr bwMode="auto">
          <a:xfrm rot="-5400000">
            <a:off x="467042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253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1" name="Rectangle 571"/>
          <p:cNvSpPr>
            <a:spLocks noChangeArrowheads="1"/>
          </p:cNvSpPr>
          <p:nvPr/>
        </p:nvSpPr>
        <p:spPr bwMode="auto">
          <a:xfrm rot="-5400000">
            <a:off x="478472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260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2" name="Rectangle 572"/>
          <p:cNvSpPr>
            <a:spLocks noChangeArrowheads="1"/>
          </p:cNvSpPr>
          <p:nvPr/>
        </p:nvSpPr>
        <p:spPr bwMode="auto">
          <a:xfrm rot="-5400000">
            <a:off x="489585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267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3" name="Rectangle 573"/>
          <p:cNvSpPr>
            <a:spLocks noChangeArrowheads="1"/>
          </p:cNvSpPr>
          <p:nvPr/>
        </p:nvSpPr>
        <p:spPr bwMode="auto">
          <a:xfrm rot="-5400000">
            <a:off x="501015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274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4" name="Rectangle 574"/>
          <p:cNvSpPr>
            <a:spLocks noChangeArrowheads="1"/>
          </p:cNvSpPr>
          <p:nvPr/>
        </p:nvSpPr>
        <p:spPr bwMode="auto">
          <a:xfrm rot="-5400000">
            <a:off x="512127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281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5" name="Rectangle 575"/>
          <p:cNvSpPr>
            <a:spLocks noChangeArrowheads="1"/>
          </p:cNvSpPr>
          <p:nvPr/>
        </p:nvSpPr>
        <p:spPr bwMode="auto">
          <a:xfrm rot="-5400000">
            <a:off x="523557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288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6" name="Rectangle 576"/>
          <p:cNvSpPr>
            <a:spLocks noChangeArrowheads="1"/>
          </p:cNvSpPr>
          <p:nvPr/>
        </p:nvSpPr>
        <p:spPr bwMode="auto">
          <a:xfrm rot="-5400000">
            <a:off x="534670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295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7" name="Rectangle 577"/>
          <p:cNvSpPr>
            <a:spLocks noChangeArrowheads="1"/>
          </p:cNvSpPr>
          <p:nvPr/>
        </p:nvSpPr>
        <p:spPr bwMode="auto">
          <a:xfrm rot="-5400000">
            <a:off x="545941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302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8" name="Rectangle 578"/>
          <p:cNvSpPr>
            <a:spLocks noChangeArrowheads="1"/>
          </p:cNvSpPr>
          <p:nvPr/>
        </p:nvSpPr>
        <p:spPr bwMode="auto">
          <a:xfrm rot="-5400000">
            <a:off x="557212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309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29" name="Rectangle 579"/>
          <p:cNvSpPr>
            <a:spLocks noChangeArrowheads="1"/>
          </p:cNvSpPr>
          <p:nvPr/>
        </p:nvSpPr>
        <p:spPr bwMode="auto">
          <a:xfrm rot="-5400000">
            <a:off x="5684838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316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0" name="Rectangle 580"/>
          <p:cNvSpPr>
            <a:spLocks noChangeArrowheads="1"/>
          </p:cNvSpPr>
          <p:nvPr/>
        </p:nvSpPr>
        <p:spPr bwMode="auto">
          <a:xfrm rot="-5400000">
            <a:off x="579755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323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1" name="Rectangle 581"/>
          <p:cNvSpPr>
            <a:spLocks noChangeArrowheads="1"/>
          </p:cNvSpPr>
          <p:nvPr/>
        </p:nvSpPr>
        <p:spPr bwMode="auto">
          <a:xfrm rot="-5400000">
            <a:off x="591026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330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2" name="Rectangle 582"/>
          <p:cNvSpPr>
            <a:spLocks noChangeArrowheads="1"/>
          </p:cNvSpPr>
          <p:nvPr/>
        </p:nvSpPr>
        <p:spPr bwMode="auto">
          <a:xfrm rot="-5400000">
            <a:off x="6023769" y="6069807"/>
            <a:ext cx="13335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337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3" name="Rectangle 583"/>
          <p:cNvSpPr>
            <a:spLocks noChangeArrowheads="1"/>
          </p:cNvSpPr>
          <p:nvPr/>
        </p:nvSpPr>
        <p:spPr bwMode="auto">
          <a:xfrm rot="-5400000">
            <a:off x="6135688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344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4" name="Rectangle 584"/>
          <p:cNvSpPr>
            <a:spLocks noChangeArrowheads="1"/>
          </p:cNvSpPr>
          <p:nvPr/>
        </p:nvSpPr>
        <p:spPr bwMode="auto">
          <a:xfrm rot="-5400000">
            <a:off x="6249194" y="6069807"/>
            <a:ext cx="13335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351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5" name="Rectangle 585"/>
          <p:cNvSpPr>
            <a:spLocks noChangeArrowheads="1"/>
          </p:cNvSpPr>
          <p:nvPr/>
        </p:nvSpPr>
        <p:spPr bwMode="auto">
          <a:xfrm rot="-5400000">
            <a:off x="636111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358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6" name="Rectangle 586"/>
          <p:cNvSpPr>
            <a:spLocks noChangeArrowheads="1"/>
          </p:cNvSpPr>
          <p:nvPr/>
        </p:nvSpPr>
        <p:spPr bwMode="auto">
          <a:xfrm rot="-5400000">
            <a:off x="6474619" y="6069807"/>
            <a:ext cx="13335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365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7" name="Rectangle 587"/>
          <p:cNvSpPr>
            <a:spLocks noChangeArrowheads="1"/>
          </p:cNvSpPr>
          <p:nvPr/>
        </p:nvSpPr>
        <p:spPr bwMode="auto">
          <a:xfrm rot="-5400000">
            <a:off x="6586538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372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8" name="Rectangle 588"/>
          <p:cNvSpPr>
            <a:spLocks noChangeArrowheads="1"/>
          </p:cNvSpPr>
          <p:nvPr/>
        </p:nvSpPr>
        <p:spPr bwMode="auto">
          <a:xfrm rot="-5400000">
            <a:off x="6700044" y="6069807"/>
            <a:ext cx="13335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379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39" name="Rectangle 589"/>
          <p:cNvSpPr>
            <a:spLocks noChangeArrowheads="1"/>
          </p:cNvSpPr>
          <p:nvPr/>
        </p:nvSpPr>
        <p:spPr bwMode="auto">
          <a:xfrm rot="-5400000">
            <a:off x="681196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386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0" name="Rectangle 590"/>
          <p:cNvSpPr>
            <a:spLocks noChangeArrowheads="1"/>
          </p:cNvSpPr>
          <p:nvPr/>
        </p:nvSpPr>
        <p:spPr bwMode="auto">
          <a:xfrm rot="-5400000">
            <a:off x="6925469" y="6069807"/>
            <a:ext cx="133350" cy="10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393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1" name="Rectangle 591"/>
          <p:cNvSpPr>
            <a:spLocks noChangeArrowheads="1"/>
          </p:cNvSpPr>
          <p:nvPr/>
        </p:nvSpPr>
        <p:spPr bwMode="auto">
          <a:xfrm rot="-5400000">
            <a:off x="7037388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400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2" name="Rectangle 592"/>
          <p:cNvSpPr>
            <a:spLocks noChangeArrowheads="1"/>
          </p:cNvSpPr>
          <p:nvPr/>
        </p:nvSpPr>
        <p:spPr bwMode="auto">
          <a:xfrm rot="-5400000">
            <a:off x="7151688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407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3" name="Rectangle 593"/>
          <p:cNvSpPr>
            <a:spLocks noChangeArrowheads="1"/>
          </p:cNvSpPr>
          <p:nvPr/>
        </p:nvSpPr>
        <p:spPr bwMode="auto">
          <a:xfrm rot="-5400000">
            <a:off x="726281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414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4" name="Rectangle 594"/>
          <p:cNvSpPr>
            <a:spLocks noChangeArrowheads="1"/>
          </p:cNvSpPr>
          <p:nvPr/>
        </p:nvSpPr>
        <p:spPr bwMode="auto">
          <a:xfrm rot="-5400000">
            <a:off x="7377113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421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5" name="Rectangle 595"/>
          <p:cNvSpPr>
            <a:spLocks noChangeArrowheads="1"/>
          </p:cNvSpPr>
          <p:nvPr/>
        </p:nvSpPr>
        <p:spPr bwMode="auto">
          <a:xfrm rot="-5400000">
            <a:off x="748982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428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6" name="Rectangle 596"/>
          <p:cNvSpPr>
            <a:spLocks noChangeArrowheads="1"/>
          </p:cNvSpPr>
          <p:nvPr/>
        </p:nvSpPr>
        <p:spPr bwMode="auto">
          <a:xfrm rot="-5400000">
            <a:off x="7609681" y="6061869"/>
            <a:ext cx="134938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435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7" name="Rectangle 597"/>
          <p:cNvSpPr>
            <a:spLocks noChangeArrowheads="1"/>
          </p:cNvSpPr>
          <p:nvPr/>
        </p:nvSpPr>
        <p:spPr bwMode="auto">
          <a:xfrm rot="-5400000">
            <a:off x="771525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442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8" name="Rectangle 598"/>
          <p:cNvSpPr>
            <a:spLocks noChangeArrowheads="1"/>
          </p:cNvSpPr>
          <p:nvPr/>
        </p:nvSpPr>
        <p:spPr bwMode="auto">
          <a:xfrm rot="-5400000">
            <a:off x="782955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449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49" name="Rectangle 599"/>
          <p:cNvSpPr>
            <a:spLocks noChangeArrowheads="1"/>
          </p:cNvSpPr>
          <p:nvPr/>
        </p:nvSpPr>
        <p:spPr bwMode="auto">
          <a:xfrm rot="-5400000">
            <a:off x="794067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456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0" name="Rectangle 600"/>
          <p:cNvSpPr>
            <a:spLocks noChangeArrowheads="1"/>
          </p:cNvSpPr>
          <p:nvPr/>
        </p:nvSpPr>
        <p:spPr bwMode="auto">
          <a:xfrm rot="-5400000">
            <a:off x="805497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463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1" name="Rectangle 601"/>
          <p:cNvSpPr>
            <a:spLocks noChangeArrowheads="1"/>
          </p:cNvSpPr>
          <p:nvPr/>
        </p:nvSpPr>
        <p:spPr bwMode="auto">
          <a:xfrm rot="-5400000">
            <a:off x="816610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470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2" name="Rectangle 602"/>
          <p:cNvSpPr>
            <a:spLocks noChangeArrowheads="1"/>
          </p:cNvSpPr>
          <p:nvPr/>
        </p:nvSpPr>
        <p:spPr bwMode="auto">
          <a:xfrm rot="-5400000">
            <a:off x="8280400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477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3" name="Rectangle 603"/>
          <p:cNvSpPr>
            <a:spLocks noChangeArrowheads="1"/>
          </p:cNvSpPr>
          <p:nvPr/>
        </p:nvSpPr>
        <p:spPr bwMode="auto">
          <a:xfrm rot="-5400000">
            <a:off x="8391525" y="6069013"/>
            <a:ext cx="1333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484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4" name="Rectangle 604"/>
          <p:cNvSpPr>
            <a:spLocks noChangeArrowheads="1"/>
          </p:cNvSpPr>
          <p:nvPr/>
        </p:nvSpPr>
        <p:spPr bwMode="auto">
          <a:xfrm>
            <a:off x="8628063" y="5813425"/>
            <a:ext cx="444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0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5" name="Rectangle 605"/>
          <p:cNvSpPr>
            <a:spLocks noChangeArrowheads="1"/>
          </p:cNvSpPr>
          <p:nvPr/>
        </p:nvSpPr>
        <p:spPr bwMode="auto">
          <a:xfrm>
            <a:off x="8628063" y="5195888"/>
            <a:ext cx="444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1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6" name="Rectangle 606"/>
          <p:cNvSpPr>
            <a:spLocks noChangeArrowheads="1"/>
          </p:cNvSpPr>
          <p:nvPr/>
        </p:nvSpPr>
        <p:spPr bwMode="auto">
          <a:xfrm>
            <a:off x="8628063" y="4576763"/>
            <a:ext cx="444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2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7" name="Rectangle 607"/>
          <p:cNvSpPr>
            <a:spLocks noChangeArrowheads="1"/>
          </p:cNvSpPr>
          <p:nvPr/>
        </p:nvSpPr>
        <p:spPr bwMode="auto">
          <a:xfrm>
            <a:off x="8628063" y="3960813"/>
            <a:ext cx="444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3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8" name="Rectangle 608"/>
          <p:cNvSpPr>
            <a:spLocks noChangeArrowheads="1"/>
          </p:cNvSpPr>
          <p:nvPr/>
        </p:nvSpPr>
        <p:spPr bwMode="auto">
          <a:xfrm>
            <a:off x="8628063" y="3338513"/>
            <a:ext cx="444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4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59" name="Rectangle 610"/>
          <p:cNvSpPr>
            <a:spLocks noChangeArrowheads="1"/>
          </p:cNvSpPr>
          <p:nvPr/>
        </p:nvSpPr>
        <p:spPr bwMode="auto">
          <a:xfrm>
            <a:off x="8628063" y="2722563"/>
            <a:ext cx="444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5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60" name="Rectangle 611"/>
          <p:cNvSpPr>
            <a:spLocks noChangeArrowheads="1"/>
          </p:cNvSpPr>
          <p:nvPr/>
        </p:nvSpPr>
        <p:spPr bwMode="auto">
          <a:xfrm>
            <a:off x="8628063" y="2103438"/>
            <a:ext cx="44450" cy="10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700" dirty="0">
                <a:solidFill>
                  <a:srgbClr val="000000"/>
                </a:solidFill>
                <a:latin typeface="Calibri" pitchFamily="34" charset="0"/>
              </a:rPr>
              <a:t>6</a:t>
            </a:r>
            <a:endParaRPr lang="en-US" dirty="0">
              <a:latin typeface="Calibri" pitchFamily="34" charset="0"/>
            </a:endParaRPr>
          </a:p>
        </p:txBody>
      </p:sp>
      <p:sp>
        <p:nvSpPr>
          <p:cNvPr id="11661" name="TextBox 609"/>
          <p:cNvSpPr txBox="1">
            <a:spLocks noChangeArrowheads="1"/>
          </p:cNvSpPr>
          <p:nvPr/>
        </p:nvSpPr>
        <p:spPr bwMode="auto">
          <a:xfrm>
            <a:off x="3778250" y="6318250"/>
            <a:ext cx="16017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400" dirty="0">
                <a:solidFill>
                  <a:schemeClr val="bg2"/>
                </a:solidFill>
                <a:latin typeface="Calibri" pitchFamily="34" charset="0"/>
              </a:rPr>
              <a:t>Day</a:t>
            </a:r>
          </a:p>
        </p:txBody>
      </p:sp>
      <p:grpSp>
        <p:nvGrpSpPr>
          <p:cNvPr id="3" name="Group 614"/>
          <p:cNvGrpSpPr>
            <a:grpSpLocks/>
          </p:cNvGrpSpPr>
          <p:nvPr/>
        </p:nvGrpSpPr>
        <p:grpSpPr bwMode="auto">
          <a:xfrm>
            <a:off x="46038" y="2103438"/>
            <a:ext cx="8501062" cy="3817937"/>
            <a:chOff x="45343" y="2103786"/>
            <a:chExt cx="8502499" cy="3817486"/>
          </a:xfrm>
        </p:grpSpPr>
        <p:sp>
          <p:nvSpPr>
            <p:cNvPr id="11668" name="Freeform 517"/>
            <p:cNvSpPr>
              <a:spLocks/>
            </p:cNvSpPr>
            <p:nvPr/>
          </p:nvSpPr>
          <p:spPr bwMode="auto">
            <a:xfrm>
              <a:off x="719142" y="2457496"/>
              <a:ext cx="7828700" cy="3411773"/>
            </a:xfrm>
            <a:custGeom>
              <a:avLst/>
              <a:gdLst>
                <a:gd name="T0" fmla="*/ 2147483647 w 5312"/>
                <a:gd name="T1" fmla="*/ 2147483647 h 2450"/>
                <a:gd name="T2" fmla="*/ 2147483647 w 5312"/>
                <a:gd name="T3" fmla="*/ 2147483647 h 2450"/>
                <a:gd name="T4" fmla="*/ 2147483647 w 5312"/>
                <a:gd name="T5" fmla="*/ 2147483647 h 2450"/>
                <a:gd name="T6" fmla="*/ 2147483647 w 5312"/>
                <a:gd name="T7" fmla="*/ 2147483647 h 2450"/>
                <a:gd name="T8" fmla="*/ 2147483647 w 5312"/>
                <a:gd name="T9" fmla="*/ 2147483647 h 2450"/>
                <a:gd name="T10" fmla="*/ 2147483647 w 5312"/>
                <a:gd name="T11" fmla="*/ 2147483647 h 2450"/>
                <a:gd name="T12" fmla="*/ 2147483647 w 5312"/>
                <a:gd name="T13" fmla="*/ 2147483647 h 2450"/>
                <a:gd name="T14" fmla="*/ 2147483647 w 5312"/>
                <a:gd name="T15" fmla="*/ 2147483647 h 2450"/>
                <a:gd name="T16" fmla="*/ 2147483647 w 5312"/>
                <a:gd name="T17" fmla="*/ 2147483647 h 2450"/>
                <a:gd name="T18" fmla="*/ 2147483647 w 5312"/>
                <a:gd name="T19" fmla="*/ 2147483647 h 2450"/>
                <a:gd name="T20" fmla="*/ 2147483647 w 5312"/>
                <a:gd name="T21" fmla="*/ 2147483647 h 2450"/>
                <a:gd name="T22" fmla="*/ 2147483647 w 5312"/>
                <a:gd name="T23" fmla="*/ 2147483647 h 2450"/>
                <a:gd name="T24" fmla="*/ 2147483647 w 5312"/>
                <a:gd name="T25" fmla="*/ 2147483647 h 2450"/>
                <a:gd name="T26" fmla="*/ 2147483647 w 5312"/>
                <a:gd name="T27" fmla="*/ 2147483647 h 2450"/>
                <a:gd name="T28" fmla="*/ 2147483647 w 5312"/>
                <a:gd name="T29" fmla="*/ 2147483647 h 2450"/>
                <a:gd name="T30" fmla="*/ 2147483647 w 5312"/>
                <a:gd name="T31" fmla="*/ 2147483647 h 2450"/>
                <a:gd name="T32" fmla="*/ 2147483647 w 5312"/>
                <a:gd name="T33" fmla="*/ 2147483647 h 2450"/>
                <a:gd name="T34" fmla="*/ 2147483647 w 5312"/>
                <a:gd name="T35" fmla="*/ 2147483647 h 2450"/>
                <a:gd name="T36" fmla="*/ 2147483647 w 5312"/>
                <a:gd name="T37" fmla="*/ 2147483647 h 2450"/>
                <a:gd name="T38" fmla="*/ 2147483647 w 5312"/>
                <a:gd name="T39" fmla="*/ 2147483647 h 2450"/>
                <a:gd name="T40" fmla="*/ 2147483647 w 5312"/>
                <a:gd name="T41" fmla="*/ 2147483647 h 2450"/>
                <a:gd name="T42" fmla="*/ 2147483647 w 5312"/>
                <a:gd name="T43" fmla="*/ 2147483647 h 2450"/>
                <a:gd name="T44" fmla="*/ 2147483647 w 5312"/>
                <a:gd name="T45" fmla="*/ 2147483647 h 2450"/>
                <a:gd name="T46" fmla="*/ 2147483647 w 5312"/>
                <a:gd name="T47" fmla="*/ 2147483647 h 2450"/>
                <a:gd name="T48" fmla="*/ 2147483647 w 5312"/>
                <a:gd name="T49" fmla="*/ 2147483647 h 2450"/>
                <a:gd name="T50" fmla="*/ 2147483647 w 5312"/>
                <a:gd name="T51" fmla="*/ 2147483647 h 2450"/>
                <a:gd name="T52" fmla="*/ 2147483647 w 5312"/>
                <a:gd name="T53" fmla="*/ 2147483647 h 2450"/>
                <a:gd name="T54" fmla="*/ 2147483647 w 5312"/>
                <a:gd name="T55" fmla="*/ 2147483647 h 2450"/>
                <a:gd name="T56" fmla="*/ 2147483647 w 5312"/>
                <a:gd name="T57" fmla="*/ 2147483647 h 2450"/>
                <a:gd name="T58" fmla="*/ 2147483647 w 5312"/>
                <a:gd name="T59" fmla="*/ 2147483647 h 2450"/>
                <a:gd name="T60" fmla="*/ 2147483647 w 5312"/>
                <a:gd name="T61" fmla="*/ 2147483647 h 2450"/>
                <a:gd name="T62" fmla="*/ 2147483647 w 5312"/>
                <a:gd name="T63" fmla="*/ 2147483647 h 2450"/>
                <a:gd name="T64" fmla="*/ 2147483647 w 5312"/>
                <a:gd name="T65" fmla="*/ 2147483647 h 2450"/>
                <a:gd name="T66" fmla="*/ 2147483647 w 5312"/>
                <a:gd name="T67" fmla="*/ 2147483647 h 2450"/>
                <a:gd name="T68" fmla="*/ 2147483647 w 5312"/>
                <a:gd name="T69" fmla="*/ 2147483647 h 2450"/>
                <a:gd name="T70" fmla="*/ 2147483647 w 5312"/>
                <a:gd name="T71" fmla="*/ 2147483647 h 2450"/>
                <a:gd name="T72" fmla="*/ 2147483647 w 5312"/>
                <a:gd name="T73" fmla="*/ 2147483647 h 2450"/>
                <a:gd name="T74" fmla="*/ 2147483647 w 5312"/>
                <a:gd name="T75" fmla="*/ 2147483647 h 2450"/>
                <a:gd name="T76" fmla="*/ 2147483647 w 5312"/>
                <a:gd name="T77" fmla="*/ 2147483647 h 2450"/>
                <a:gd name="T78" fmla="*/ 2147483647 w 5312"/>
                <a:gd name="T79" fmla="*/ 2147483647 h 2450"/>
                <a:gd name="T80" fmla="*/ 2147483647 w 5312"/>
                <a:gd name="T81" fmla="*/ 2147483647 h 2450"/>
                <a:gd name="T82" fmla="*/ 2147483647 w 5312"/>
                <a:gd name="T83" fmla="*/ 2147483647 h 2450"/>
                <a:gd name="T84" fmla="*/ 2147483647 w 5312"/>
                <a:gd name="T85" fmla="*/ 2147483647 h 2450"/>
                <a:gd name="T86" fmla="*/ 2147483647 w 5312"/>
                <a:gd name="T87" fmla="*/ 2147483647 h 2450"/>
                <a:gd name="T88" fmla="*/ 2147483647 w 5312"/>
                <a:gd name="T89" fmla="*/ 2147483647 h 2450"/>
                <a:gd name="T90" fmla="*/ 2147483647 w 5312"/>
                <a:gd name="T91" fmla="*/ 2147483647 h 2450"/>
                <a:gd name="T92" fmla="*/ 2147483647 w 5312"/>
                <a:gd name="T93" fmla="*/ 2147483647 h 2450"/>
                <a:gd name="T94" fmla="*/ 2147483647 w 5312"/>
                <a:gd name="T95" fmla="*/ 2147483647 h 2450"/>
                <a:gd name="T96" fmla="*/ 2147483647 w 5312"/>
                <a:gd name="T97" fmla="*/ 2147483647 h 2450"/>
                <a:gd name="T98" fmla="*/ 2147483647 w 5312"/>
                <a:gd name="T99" fmla="*/ 2147483647 h 2450"/>
                <a:gd name="T100" fmla="*/ 2147483647 w 5312"/>
                <a:gd name="T101" fmla="*/ 2147483647 h 2450"/>
                <a:gd name="T102" fmla="*/ 2147483647 w 5312"/>
                <a:gd name="T103" fmla="*/ 2147483647 h 2450"/>
                <a:gd name="T104" fmla="*/ 2147483647 w 5312"/>
                <a:gd name="T105" fmla="*/ 2147483647 h 2450"/>
                <a:gd name="T106" fmla="*/ 2147483647 w 5312"/>
                <a:gd name="T107" fmla="*/ 2147483647 h 2450"/>
                <a:gd name="T108" fmla="*/ 2147483647 w 5312"/>
                <a:gd name="T109" fmla="*/ 2147483647 h 2450"/>
                <a:gd name="T110" fmla="*/ 2147483647 w 5312"/>
                <a:gd name="T111" fmla="*/ 2147483647 h 2450"/>
                <a:gd name="T112" fmla="*/ 2147483647 w 5312"/>
                <a:gd name="T113" fmla="*/ 2147483647 h 2450"/>
                <a:gd name="T114" fmla="*/ 2147483647 w 5312"/>
                <a:gd name="T115" fmla="*/ 2147483647 h 2450"/>
                <a:gd name="T116" fmla="*/ 2147483647 w 5312"/>
                <a:gd name="T117" fmla="*/ 2147483647 h 2450"/>
                <a:gd name="T118" fmla="*/ 2147483647 w 5312"/>
                <a:gd name="T119" fmla="*/ 2147483647 h 245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312"/>
                <a:gd name="T181" fmla="*/ 0 h 2450"/>
                <a:gd name="T182" fmla="*/ 5312 w 5312"/>
                <a:gd name="T183" fmla="*/ 2450 h 245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312" h="2450">
                  <a:moveTo>
                    <a:pt x="0" y="2438"/>
                  </a:moveTo>
                  <a:lnTo>
                    <a:pt x="11" y="2438"/>
                  </a:lnTo>
                  <a:lnTo>
                    <a:pt x="23" y="2434"/>
                  </a:lnTo>
                  <a:lnTo>
                    <a:pt x="34" y="2429"/>
                  </a:lnTo>
                  <a:lnTo>
                    <a:pt x="45" y="2425"/>
                  </a:lnTo>
                  <a:lnTo>
                    <a:pt x="55" y="2425"/>
                  </a:lnTo>
                  <a:lnTo>
                    <a:pt x="66" y="2419"/>
                  </a:lnTo>
                  <a:lnTo>
                    <a:pt x="77" y="2085"/>
                  </a:lnTo>
                  <a:lnTo>
                    <a:pt x="88" y="2143"/>
                  </a:lnTo>
                  <a:lnTo>
                    <a:pt x="98" y="2438"/>
                  </a:lnTo>
                  <a:lnTo>
                    <a:pt x="110" y="2365"/>
                  </a:lnTo>
                  <a:lnTo>
                    <a:pt x="121" y="2436"/>
                  </a:lnTo>
                  <a:lnTo>
                    <a:pt x="132" y="2371"/>
                  </a:lnTo>
                  <a:lnTo>
                    <a:pt x="143" y="2415"/>
                  </a:lnTo>
                  <a:lnTo>
                    <a:pt x="153" y="2436"/>
                  </a:lnTo>
                  <a:lnTo>
                    <a:pt x="164" y="2431"/>
                  </a:lnTo>
                  <a:lnTo>
                    <a:pt x="176" y="2436"/>
                  </a:lnTo>
                  <a:lnTo>
                    <a:pt x="187" y="2434"/>
                  </a:lnTo>
                  <a:lnTo>
                    <a:pt x="198" y="2436"/>
                  </a:lnTo>
                  <a:lnTo>
                    <a:pt x="208" y="2433"/>
                  </a:lnTo>
                  <a:lnTo>
                    <a:pt x="219" y="2427"/>
                  </a:lnTo>
                  <a:lnTo>
                    <a:pt x="230" y="2423"/>
                  </a:lnTo>
                  <a:lnTo>
                    <a:pt x="242" y="2423"/>
                  </a:lnTo>
                  <a:lnTo>
                    <a:pt x="251" y="2425"/>
                  </a:lnTo>
                  <a:lnTo>
                    <a:pt x="263" y="2425"/>
                  </a:lnTo>
                  <a:lnTo>
                    <a:pt x="274" y="2427"/>
                  </a:lnTo>
                  <a:lnTo>
                    <a:pt x="285" y="2429"/>
                  </a:lnTo>
                  <a:lnTo>
                    <a:pt x="296" y="2431"/>
                  </a:lnTo>
                  <a:lnTo>
                    <a:pt x="306" y="2429"/>
                  </a:lnTo>
                  <a:lnTo>
                    <a:pt x="317" y="2331"/>
                  </a:lnTo>
                  <a:lnTo>
                    <a:pt x="329" y="2427"/>
                  </a:lnTo>
                  <a:lnTo>
                    <a:pt x="340" y="2402"/>
                  </a:lnTo>
                  <a:lnTo>
                    <a:pt x="350" y="2410"/>
                  </a:lnTo>
                  <a:lnTo>
                    <a:pt x="361" y="2431"/>
                  </a:lnTo>
                  <a:lnTo>
                    <a:pt x="372" y="2419"/>
                  </a:lnTo>
                  <a:lnTo>
                    <a:pt x="383" y="2434"/>
                  </a:lnTo>
                  <a:lnTo>
                    <a:pt x="395" y="2436"/>
                  </a:lnTo>
                  <a:lnTo>
                    <a:pt x="404" y="2436"/>
                  </a:lnTo>
                  <a:lnTo>
                    <a:pt x="416" y="2431"/>
                  </a:lnTo>
                  <a:lnTo>
                    <a:pt x="427" y="2434"/>
                  </a:lnTo>
                  <a:lnTo>
                    <a:pt x="438" y="2433"/>
                  </a:lnTo>
                  <a:lnTo>
                    <a:pt x="449" y="2431"/>
                  </a:lnTo>
                  <a:lnTo>
                    <a:pt x="459" y="2427"/>
                  </a:lnTo>
                  <a:lnTo>
                    <a:pt x="470" y="2423"/>
                  </a:lnTo>
                  <a:lnTo>
                    <a:pt x="482" y="2419"/>
                  </a:lnTo>
                  <a:lnTo>
                    <a:pt x="493" y="2413"/>
                  </a:lnTo>
                  <a:lnTo>
                    <a:pt x="503" y="2400"/>
                  </a:lnTo>
                  <a:lnTo>
                    <a:pt x="514" y="2390"/>
                  </a:lnTo>
                  <a:lnTo>
                    <a:pt x="525" y="2373"/>
                  </a:lnTo>
                  <a:lnTo>
                    <a:pt x="536" y="2323"/>
                  </a:lnTo>
                  <a:lnTo>
                    <a:pt x="548" y="2321"/>
                  </a:lnTo>
                  <a:lnTo>
                    <a:pt x="557" y="2317"/>
                  </a:lnTo>
                  <a:lnTo>
                    <a:pt x="569" y="2306"/>
                  </a:lnTo>
                  <a:lnTo>
                    <a:pt x="580" y="2315"/>
                  </a:lnTo>
                  <a:lnTo>
                    <a:pt x="591" y="2373"/>
                  </a:lnTo>
                  <a:lnTo>
                    <a:pt x="602" y="2265"/>
                  </a:lnTo>
                  <a:lnTo>
                    <a:pt x="612" y="2333"/>
                  </a:lnTo>
                  <a:lnTo>
                    <a:pt x="623" y="2227"/>
                  </a:lnTo>
                  <a:lnTo>
                    <a:pt x="635" y="2354"/>
                  </a:lnTo>
                  <a:lnTo>
                    <a:pt x="646" y="2375"/>
                  </a:lnTo>
                  <a:lnTo>
                    <a:pt x="656" y="2273"/>
                  </a:lnTo>
                  <a:lnTo>
                    <a:pt x="667" y="2373"/>
                  </a:lnTo>
                  <a:lnTo>
                    <a:pt x="678" y="2400"/>
                  </a:lnTo>
                  <a:lnTo>
                    <a:pt x="689" y="2356"/>
                  </a:lnTo>
                  <a:lnTo>
                    <a:pt x="701" y="2346"/>
                  </a:lnTo>
                  <a:lnTo>
                    <a:pt x="711" y="2352"/>
                  </a:lnTo>
                  <a:lnTo>
                    <a:pt x="722" y="2362"/>
                  </a:lnTo>
                  <a:lnTo>
                    <a:pt x="733" y="2363"/>
                  </a:lnTo>
                  <a:lnTo>
                    <a:pt x="744" y="2369"/>
                  </a:lnTo>
                  <a:lnTo>
                    <a:pt x="755" y="2375"/>
                  </a:lnTo>
                  <a:lnTo>
                    <a:pt x="765" y="2381"/>
                  </a:lnTo>
                  <a:lnTo>
                    <a:pt x="776" y="2379"/>
                  </a:lnTo>
                  <a:lnTo>
                    <a:pt x="788" y="2388"/>
                  </a:lnTo>
                  <a:lnTo>
                    <a:pt x="799" y="2373"/>
                  </a:lnTo>
                  <a:lnTo>
                    <a:pt x="809" y="2377"/>
                  </a:lnTo>
                  <a:lnTo>
                    <a:pt x="820" y="2373"/>
                  </a:lnTo>
                  <a:lnTo>
                    <a:pt x="831" y="2379"/>
                  </a:lnTo>
                  <a:lnTo>
                    <a:pt x="842" y="2383"/>
                  </a:lnTo>
                  <a:lnTo>
                    <a:pt x="854" y="2385"/>
                  </a:lnTo>
                  <a:lnTo>
                    <a:pt x="864" y="2377"/>
                  </a:lnTo>
                  <a:lnTo>
                    <a:pt x="875" y="2375"/>
                  </a:lnTo>
                  <a:lnTo>
                    <a:pt x="886" y="2362"/>
                  </a:lnTo>
                  <a:lnTo>
                    <a:pt x="897" y="2390"/>
                  </a:lnTo>
                  <a:lnTo>
                    <a:pt x="907" y="2392"/>
                  </a:lnTo>
                  <a:lnTo>
                    <a:pt x="918" y="2394"/>
                  </a:lnTo>
                  <a:lnTo>
                    <a:pt x="929" y="2377"/>
                  </a:lnTo>
                  <a:lnTo>
                    <a:pt x="941" y="2381"/>
                  </a:lnTo>
                  <a:lnTo>
                    <a:pt x="952" y="2379"/>
                  </a:lnTo>
                  <a:lnTo>
                    <a:pt x="962" y="2381"/>
                  </a:lnTo>
                  <a:lnTo>
                    <a:pt x="973" y="2381"/>
                  </a:lnTo>
                  <a:lnTo>
                    <a:pt x="984" y="2367"/>
                  </a:lnTo>
                  <a:lnTo>
                    <a:pt x="995" y="2365"/>
                  </a:lnTo>
                  <a:lnTo>
                    <a:pt x="1007" y="2367"/>
                  </a:lnTo>
                  <a:lnTo>
                    <a:pt x="1017" y="2360"/>
                  </a:lnTo>
                  <a:lnTo>
                    <a:pt x="1028" y="2367"/>
                  </a:lnTo>
                  <a:lnTo>
                    <a:pt x="1039" y="2367"/>
                  </a:lnTo>
                  <a:lnTo>
                    <a:pt x="1050" y="2363"/>
                  </a:lnTo>
                  <a:lnTo>
                    <a:pt x="1060" y="2363"/>
                  </a:lnTo>
                  <a:lnTo>
                    <a:pt x="1071" y="2362"/>
                  </a:lnTo>
                  <a:lnTo>
                    <a:pt x="1082" y="2365"/>
                  </a:lnTo>
                  <a:lnTo>
                    <a:pt x="1094" y="2381"/>
                  </a:lnTo>
                  <a:lnTo>
                    <a:pt x="1105" y="2373"/>
                  </a:lnTo>
                  <a:lnTo>
                    <a:pt x="1115" y="2367"/>
                  </a:lnTo>
                  <a:lnTo>
                    <a:pt x="1126" y="2367"/>
                  </a:lnTo>
                  <a:lnTo>
                    <a:pt x="1137" y="2362"/>
                  </a:lnTo>
                  <a:lnTo>
                    <a:pt x="1148" y="2360"/>
                  </a:lnTo>
                  <a:lnTo>
                    <a:pt x="1160" y="2350"/>
                  </a:lnTo>
                  <a:lnTo>
                    <a:pt x="1170" y="2390"/>
                  </a:lnTo>
                  <a:lnTo>
                    <a:pt x="1181" y="2396"/>
                  </a:lnTo>
                  <a:lnTo>
                    <a:pt x="1192" y="2404"/>
                  </a:lnTo>
                  <a:lnTo>
                    <a:pt x="1203" y="2411"/>
                  </a:lnTo>
                  <a:lnTo>
                    <a:pt x="1213" y="2385"/>
                  </a:lnTo>
                  <a:lnTo>
                    <a:pt x="1224" y="2383"/>
                  </a:lnTo>
                  <a:lnTo>
                    <a:pt x="1236" y="2413"/>
                  </a:lnTo>
                  <a:lnTo>
                    <a:pt x="1247" y="2410"/>
                  </a:lnTo>
                  <a:lnTo>
                    <a:pt x="1258" y="2404"/>
                  </a:lnTo>
                  <a:lnTo>
                    <a:pt x="1268" y="2383"/>
                  </a:lnTo>
                  <a:lnTo>
                    <a:pt x="1279" y="2379"/>
                  </a:lnTo>
                  <a:lnTo>
                    <a:pt x="1290" y="2400"/>
                  </a:lnTo>
                  <a:lnTo>
                    <a:pt x="1301" y="2392"/>
                  </a:lnTo>
                  <a:lnTo>
                    <a:pt x="1313" y="2390"/>
                  </a:lnTo>
                  <a:lnTo>
                    <a:pt x="1323" y="2394"/>
                  </a:lnTo>
                  <a:lnTo>
                    <a:pt x="1334" y="2369"/>
                  </a:lnTo>
                  <a:lnTo>
                    <a:pt x="1345" y="2402"/>
                  </a:lnTo>
                  <a:lnTo>
                    <a:pt x="1356" y="2408"/>
                  </a:lnTo>
                  <a:lnTo>
                    <a:pt x="1366" y="2415"/>
                  </a:lnTo>
                  <a:lnTo>
                    <a:pt x="1377" y="2421"/>
                  </a:lnTo>
                  <a:lnTo>
                    <a:pt x="1389" y="2415"/>
                  </a:lnTo>
                  <a:lnTo>
                    <a:pt x="1400" y="2250"/>
                  </a:lnTo>
                  <a:lnTo>
                    <a:pt x="1411" y="2227"/>
                  </a:lnTo>
                  <a:lnTo>
                    <a:pt x="1421" y="0"/>
                  </a:lnTo>
                  <a:lnTo>
                    <a:pt x="1432" y="1442"/>
                  </a:lnTo>
                  <a:lnTo>
                    <a:pt x="1443" y="2281"/>
                  </a:lnTo>
                  <a:lnTo>
                    <a:pt x="1454" y="2379"/>
                  </a:lnTo>
                  <a:lnTo>
                    <a:pt x="1466" y="2404"/>
                  </a:lnTo>
                  <a:lnTo>
                    <a:pt x="1476" y="2396"/>
                  </a:lnTo>
                  <a:lnTo>
                    <a:pt x="1487" y="2415"/>
                  </a:lnTo>
                  <a:lnTo>
                    <a:pt x="1498" y="2419"/>
                  </a:lnTo>
                  <a:lnTo>
                    <a:pt x="1509" y="2413"/>
                  </a:lnTo>
                  <a:lnTo>
                    <a:pt x="1519" y="2411"/>
                  </a:lnTo>
                  <a:lnTo>
                    <a:pt x="1530" y="2434"/>
                  </a:lnTo>
                  <a:lnTo>
                    <a:pt x="1542" y="2429"/>
                  </a:lnTo>
                  <a:lnTo>
                    <a:pt x="1553" y="2425"/>
                  </a:lnTo>
                  <a:lnTo>
                    <a:pt x="1564" y="2429"/>
                  </a:lnTo>
                  <a:lnTo>
                    <a:pt x="1574" y="2425"/>
                  </a:lnTo>
                  <a:lnTo>
                    <a:pt x="1585" y="2434"/>
                  </a:lnTo>
                  <a:lnTo>
                    <a:pt x="1596" y="2433"/>
                  </a:lnTo>
                  <a:lnTo>
                    <a:pt x="1607" y="2429"/>
                  </a:lnTo>
                  <a:lnTo>
                    <a:pt x="1617" y="2436"/>
                  </a:lnTo>
                  <a:lnTo>
                    <a:pt x="1629" y="2406"/>
                  </a:lnTo>
                  <a:lnTo>
                    <a:pt x="1640" y="2427"/>
                  </a:lnTo>
                  <a:lnTo>
                    <a:pt x="1651" y="2423"/>
                  </a:lnTo>
                  <a:lnTo>
                    <a:pt x="1662" y="2427"/>
                  </a:lnTo>
                  <a:lnTo>
                    <a:pt x="1672" y="2429"/>
                  </a:lnTo>
                  <a:lnTo>
                    <a:pt x="1683" y="2421"/>
                  </a:lnTo>
                  <a:lnTo>
                    <a:pt x="1695" y="2429"/>
                  </a:lnTo>
                  <a:lnTo>
                    <a:pt x="1706" y="2429"/>
                  </a:lnTo>
                  <a:lnTo>
                    <a:pt x="1717" y="2429"/>
                  </a:lnTo>
                  <a:lnTo>
                    <a:pt x="1727" y="2429"/>
                  </a:lnTo>
                  <a:lnTo>
                    <a:pt x="1738" y="2427"/>
                  </a:lnTo>
                  <a:lnTo>
                    <a:pt x="1749" y="2423"/>
                  </a:lnTo>
                  <a:lnTo>
                    <a:pt x="1761" y="2421"/>
                  </a:lnTo>
                  <a:lnTo>
                    <a:pt x="1770" y="2423"/>
                  </a:lnTo>
                  <a:lnTo>
                    <a:pt x="1782" y="2421"/>
                  </a:lnTo>
                  <a:lnTo>
                    <a:pt x="1793" y="2421"/>
                  </a:lnTo>
                  <a:lnTo>
                    <a:pt x="1804" y="2421"/>
                  </a:lnTo>
                  <a:lnTo>
                    <a:pt x="1815" y="2419"/>
                  </a:lnTo>
                  <a:lnTo>
                    <a:pt x="1825" y="2417"/>
                  </a:lnTo>
                  <a:lnTo>
                    <a:pt x="1836" y="2429"/>
                  </a:lnTo>
                  <a:lnTo>
                    <a:pt x="1848" y="2421"/>
                  </a:lnTo>
                  <a:lnTo>
                    <a:pt x="1859" y="2421"/>
                  </a:lnTo>
                  <a:lnTo>
                    <a:pt x="1870" y="2427"/>
                  </a:lnTo>
                  <a:lnTo>
                    <a:pt x="1880" y="2423"/>
                  </a:lnTo>
                  <a:lnTo>
                    <a:pt x="1891" y="2423"/>
                  </a:lnTo>
                  <a:lnTo>
                    <a:pt x="1902" y="2406"/>
                  </a:lnTo>
                  <a:lnTo>
                    <a:pt x="1914" y="2423"/>
                  </a:lnTo>
                  <a:lnTo>
                    <a:pt x="1923" y="2427"/>
                  </a:lnTo>
                  <a:lnTo>
                    <a:pt x="1935" y="2423"/>
                  </a:lnTo>
                  <a:lnTo>
                    <a:pt x="1946" y="2402"/>
                  </a:lnTo>
                  <a:lnTo>
                    <a:pt x="1957" y="2415"/>
                  </a:lnTo>
                  <a:lnTo>
                    <a:pt x="1968" y="2434"/>
                  </a:lnTo>
                  <a:lnTo>
                    <a:pt x="1978" y="2427"/>
                  </a:lnTo>
                  <a:lnTo>
                    <a:pt x="1989" y="1868"/>
                  </a:lnTo>
                  <a:lnTo>
                    <a:pt x="2001" y="1290"/>
                  </a:lnTo>
                  <a:lnTo>
                    <a:pt x="2012" y="2363"/>
                  </a:lnTo>
                  <a:lnTo>
                    <a:pt x="2023" y="2406"/>
                  </a:lnTo>
                  <a:lnTo>
                    <a:pt x="2033" y="2417"/>
                  </a:lnTo>
                  <a:lnTo>
                    <a:pt x="2044" y="2379"/>
                  </a:lnTo>
                  <a:lnTo>
                    <a:pt x="2055" y="2421"/>
                  </a:lnTo>
                  <a:lnTo>
                    <a:pt x="2067" y="2436"/>
                  </a:lnTo>
                  <a:lnTo>
                    <a:pt x="2076" y="2400"/>
                  </a:lnTo>
                  <a:lnTo>
                    <a:pt x="2088" y="2392"/>
                  </a:lnTo>
                  <a:lnTo>
                    <a:pt x="2099" y="2429"/>
                  </a:lnTo>
                  <a:lnTo>
                    <a:pt x="2110" y="2431"/>
                  </a:lnTo>
                  <a:lnTo>
                    <a:pt x="2121" y="2431"/>
                  </a:lnTo>
                  <a:lnTo>
                    <a:pt x="2131" y="2398"/>
                  </a:lnTo>
                  <a:lnTo>
                    <a:pt x="2142" y="2383"/>
                  </a:lnTo>
                  <a:lnTo>
                    <a:pt x="2154" y="2433"/>
                  </a:lnTo>
                  <a:lnTo>
                    <a:pt x="2165" y="2421"/>
                  </a:lnTo>
                  <a:lnTo>
                    <a:pt x="2175" y="2429"/>
                  </a:lnTo>
                  <a:lnTo>
                    <a:pt x="2186" y="2371"/>
                  </a:lnTo>
                  <a:lnTo>
                    <a:pt x="2197" y="2406"/>
                  </a:lnTo>
                  <a:lnTo>
                    <a:pt x="2208" y="2419"/>
                  </a:lnTo>
                  <a:lnTo>
                    <a:pt x="2220" y="2421"/>
                  </a:lnTo>
                  <a:lnTo>
                    <a:pt x="2230" y="2433"/>
                  </a:lnTo>
                  <a:lnTo>
                    <a:pt x="2241" y="2406"/>
                  </a:lnTo>
                  <a:lnTo>
                    <a:pt x="2252" y="2402"/>
                  </a:lnTo>
                  <a:lnTo>
                    <a:pt x="2263" y="2396"/>
                  </a:lnTo>
                  <a:lnTo>
                    <a:pt x="2274" y="2371"/>
                  </a:lnTo>
                  <a:lnTo>
                    <a:pt x="2284" y="2427"/>
                  </a:lnTo>
                  <a:lnTo>
                    <a:pt x="2295" y="2425"/>
                  </a:lnTo>
                  <a:lnTo>
                    <a:pt x="2307" y="2421"/>
                  </a:lnTo>
                  <a:lnTo>
                    <a:pt x="2318" y="2404"/>
                  </a:lnTo>
                  <a:lnTo>
                    <a:pt x="2328" y="2415"/>
                  </a:lnTo>
                  <a:lnTo>
                    <a:pt x="2339" y="2417"/>
                  </a:lnTo>
                  <a:lnTo>
                    <a:pt x="2350" y="2417"/>
                  </a:lnTo>
                  <a:lnTo>
                    <a:pt x="2361" y="2421"/>
                  </a:lnTo>
                  <a:lnTo>
                    <a:pt x="2373" y="2415"/>
                  </a:lnTo>
                  <a:lnTo>
                    <a:pt x="2383" y="2421"/>
                  </a:lnTo>
                  <a:lnTo>
                    <a:pt x="2394" y="2419"/>
                  </a:lnTo>
                  <a:lnTo>
                    <a:pt x="2405" y="2411"/>
                  </a:lnTo>
                  <a:lnTo>
                    <a:pt x="2416" y="2390"/>
                  </a:lnTo>
                  <a:lnTo>
                    <a:pt x="2427" y="2410"/>
                  </a:lnTo>
                  <a:lnTo>
                    <a:pt x="2437" y="2413"/>
                  </a:lnTo>
                  <a:lnTo>
                    <a:pt x="2448" y="2421"/>
                  </a:lnTo>
                  <a:lnTo>
                    <a:pt x="2460" y="2423"/>
                  </a:lnTo>
                  <a:lnTo>
                    <a:pt x="2471" y="2423"/>
                  </a:lnTo>
                  <a:lnTo>
                    <a:pt x="2481" y="2381"/>
                  </a:lnTo>
                  <a:lnTo>
                    <a:pt x="2492" y="2406"/>
                  </a:lnTo>
                  <a:lnTo>
                    <a:pt x="2503" y="2427"/>
                  </a:lnTo>
                  <a:lnTo>
                    <a:pt x="2514" y="2423"/>
                  </a:lnTo>
                  <a:lnTo>
                    <a:pt x="2526" y="2427"/>
                  </a:lnTo>
                  <a:lnTo>
                    <a:pt x="2536" y="2429"/>
                  </a:lnTo>
                  <a:lnTo>
                    <a:pt x="2547" y="2429"/>
                  </a:lnTo>
                  <a:lnTo>
                    <a:pt x="2558" y="2413"/>
                  </a:lnTo>
                  <a:lnTo>
                    <a:pt x="2569" y="2406"/>
                  </a:lnTo>
                  <a:lnTo>
                    <a:pt x="2580" y="2419"/>
                  </a:lnTo>
                  <a:lnTo>
                    <a:pt x="2590" y="2423"/>
                  </a:lnTo>
                  <a:lnTo>
                    <a:pt x="2601" y="2427"/>
                  </a:lnTo>
                  <a:lnTo>
                    <a:pt x="2613" y="2429"/>
                  </a:lnTo>
                  <a:lnTo>
                    <a:pt x="2624" y="2431"/>
                  </a:lnTo>
                  <a:lnTo>
                    <a:pt x="2634" y="2429"/>
                  </a:lnTo>
                  <a:lnTo>
                    <a:pt x="2645" y="2431"/>
                  </a:lnTo>
                  <a:lnTo>
                    <a:pt x="2656" y="2440"/>
                  </a:lnTo>
                  <a:lnTo>
                    <a:pt x="2667" y="2390"/>
                  </a:lnTo>
                  <a:lnTo>
                    <a:pt x="2679" y="2421"/>
                  </a:lnTo>
                  <a:lnTo>
                    <a:pt x="2689" y="2415"/>
                  </a:lnTo>
                  <a:lnTo>
                    <a:pt x="2700" y="2425"/>
                  </a:lnTo>
                  <a:lnTo>
                    <a:pt x="2711" y="2413"/>
                  </a:lnTo>
                  <a:lnTo>
                    <a:pt x="2722" y="2421"/>
                  </a:lnTo>
                  <a:lnTo>
                    <a:pt x="2732" y="2415"/>
                  </a:lnTo>
                  <a:lnTo>
                    <a:pt x="2743" y="2394"/>
                  </a:lnTo>
                  <a:lnTo>
                    <a:pt x="2755" y="2438"/>
                  </a:lnTo>
                  <a:lnTo>
                    <a:pt x="2766" y="2433"/>
                  </a:lnTo>
                  <a:lnTo>
                    <a:pt x="2777" y="2436"/>
                  </a:lnTo>
                  <a:lnTo>
                    <a:pt x="2787" y="2436"/>
                  </a:lnTo>
                  <a:lnTo>
                    <a:pt x="2798" y="2436"/>
                  </a:lnTo>
                  <a:lnTo>
                    <a:pt x="2809" y="2431"/>
                  </a:lnTo>
                  <a:lnTo>
                    <a:pt x="2820" y="2425"/>
                  </a:lnTo>
                  <a:lnTo>
                    <a:pt x="2832" y="2413"/>
                  </a:lnTo>
                  <a:lnTo>
                    <a:pt x="2842" y="2386"/>
                  </a:lnTo>
                  <a:lnTo>
                    <a:pt x="2853" y="2429"/>
                  </a:lnTo>
                  <a:lnTo>
                    <a:pt x="2864" y="2440"/>
                  </a:lnTo>
                  <a:lnTo>
                    <a:pt x="2875" y="2436"/>
                  </a:lnTo>
                  <a:lnTo>
                    <a:pt x="2885" y="2438"/>
                  </a:lnTo>
                  <a:lnTo>
                    <a:pt x="2896" y="2440"/>
                  </a:lnTo>
                  <a:lnTo>
                    <a:pt x="2908" y="2438"/>
                  </a:lnTo>
                  <a:lnTo>
                    <a:pt x="2919" y="2431"/>
                  </a:lnTo>
                  <a:lnTo>
                    <a:pt x="2930" y="2429"/>
                  </a:lnTo>
                  <a:lnTo>
                    <a:pt x="2940" y="2425"/>
                  </a:lnTo>
                  <a:lnTo>
                    <a:pt x="2951" y="2415"/>
                  </a:lnTo>
                  <a:lnTo>
                    <a:pt x="2962" y="2417"/>
                  </a:lnTo>
                  <a:lnTo>
                    <a:pt x="2973" y="2398"/>
                  </a:lnTo>
                  <a:lnTo>
                    <a:pt x="2985" y="2423"/>
                  </a:lnTo>
                  <a:lnTo>
                    <a:pt x="2995" y="2442"/>
                  </a:lnTo>
                  <a:lnTo>
                    <a:pt x="3006" y="2436"/>
                  </a:lnTo>
                  <a:lnTo>
                    <a:pt x="3017" y="2446"/>
                  </a:lnTo>
                  <a:lnTo>
                    <a:pt x="3028" y="2446"/>
                  </a:lnTo>
                  <a:lnTo>
                    <a:pt x="3038" y="2448"/>
                  </a:lnTo>
                  <a:lnTo>
                    <a:pt x="3049" y="2442"/>
                  </a:lnTo>
                  <a:lnTo>
                    <a:pt x="3061" y="2438"/>
                  </a:lnTo>
                  <a:lnTo>
                    <a:pt x="3072" y="2436"/>
                  </a:lnTo>
                  <a:lnTo>
                    <a:pt x="3083" y="2396"/>
                  </a:lnTo>
                  <a:lnTo>
                    <a:pt x="3093" y="2440"/>
                  </a:lnTo>
                  <a:lnTo>
                    <a:pt x="3104" y="2413"/>
                  </a:lnTo>
                  <a:lnTo>
                    <a:pt x="3115" y="2410"/>
                  </a:lnTo>
                  <a:lnTo>
                    <a:pt x="3126" y="2400"/>
                  </a:lnTo>
                  <a:lnTo>
                    <a:pt x="3138" y="2421"/>
                  </a:lnTo>
                  <a:lnTo>
                    <a:pt x="3148" y="2438"/>
                  </a:lnTo>
                  <a:lnTo>
                    <a:pt x="3159" y="2396"/>
                  </a:lnTo>
                  <a:lnTo>
                    <a:pt x="3170" y="2400"/>
                  </a:lnTo>
                  <a:lnTo>
                    <a:pt x="3181" y="2427"/>
                  </a:lnTo>
                  <a:lnTo>
                    <a:pt x="3191" y="2436"/>
                  </a:lnTo>
                  <a:lnTo>
                    <a:pt x="3202" y="2450"/>
                  </a:lnTo>
                  <a:lnTo>
                    <a:pt x="3214" y="2440"/>
                  </a:lnTo>
                  <a:lnTo>
                    <a:pt x="3225" y="2419"/>
                  </a:lnTo>
                  <a:lnTo>
                    <a:pt x="3236" y="2429"/>
                  </a:lnTo>
                  <a:lnTo>
                    <a:pt x="3246" y="2436"/>
                  </a:lnTo>
                  <a:lnTo>
                    <a:pt x="3257" y="2444"/>
                  </a:lnTo>
                  <a:lnTo>
                    <a:pt x="3268" y="2436"/>
                  </a:lnTo>
                  <a:lnTo>
                    <a:pt x="3280" y="2429"/>
                  </a:lnTo>
                  <a:lnTo>
                    <a:pt x="3289" y="2404"/>
                  </a:lnTo>
                  <a:lnTo>
                    <a:pt x="3301" y="2344"/>
                  </a:lnTo>
                  <a:lnTo>
                    <a:pt x="3312" y="1511"/>
                  </a:lnTo>
                  <a:lnTo>
                    <a:pt x="3323" y="2098"/>
                  </a:lnTo>
                  <a:lnTo>
                    <a:pt x="3334" y="1255"/>
                  </a:lnTo>
                  <a:lnTo>
                    <a:pt x="3344" y="837"/>
                  </a:lnTo>
                  <a:lnTo>
                    <a:pt x="3355" y="1378"/>
                  </a:lnTo>
                  <a:lnTo>
                    <a:pt x="3367" y="1492"/>
                  </a:lnTo>
                  <a:lnTo>
                    <a:pt x="3378" y="2171"/>
                  </a:lnTo>
                  <a:lnTo>
                    <a:pt x="3389" y="2302"/>
                  </a:lnTo>
                  <a:lnTo>
                    <a:pt x="3399" y="2335"/>
                  </a:lnTo>
                  <a:lnTo>
                    <a:pt x="3410" y="2360"/>
                  </a:lnTo>
                  <a:lnTo>
                    <a:pt x="3421" y="2383"/>
                  </a:lnTo>
                  <a:lnTo>
                    <a:pt x="3433" y="2388"/>
                  </a:lnTo>
                  <a:lnTo>
                    <a:pt x="3442" y="2400"/>
                  </a:lnTo>
                  <a:lnTo>
                    <a:pt x="3454" y="2404"/>
                  </a:lnTo>
                  <a:lnTo>
                    <a:pt x="3465" y="2413"/>
                  </a:lnTo>
                  <a:lnTo>
                    <a:pt x="3476" y="2417"/>
                  </a:lnTo>
                  <a:lnTo>
                    <a:pt x="3487" y="2419"/>
                  </a:lnTo>
                  <a:lnTo>
                    <a:pt x="3497" y="2419"/>
                  </a:lnTo>
                  <a:lnTo>
                    <a:pt x="3508" y="2421"/>
                  </a:lnTo>
                  <a:lnTo>
                    <a:pt x="3520" y="2425"/>
                  </a:lnTo>
                  <a:lnTo>
                    <a:pt x="3531" y="2427"/>
                  </a:lnTo>
                  <a:lnTo>
                    <a:pt x="3542" y="2436"/>
                  </a:lnTo>
                  <a:lnTo>
                    <a:pt x="3552" y="2434"/>
                  </a:lnTo>
                  <a:lnTo>
                    <a:pt x="3563" y="2358"/>
                  </a:lnTo>
                  <a:lnTo>
                    <a:pt x="3574" y="2436"/>
                  </a:lnTo>
                  <a:lnTo>
                    <a:pt x="3586" y="2434"/>
                  </a:lnTo>
                  <a:lnTo>
                    <a:pt x="3595" y="2433"/>
                  </a:lnTo>
                  <a:lnTo>
                    <a:pt x="3607" y="2431"/>
                  </a:lnTo>
                  <a:lnTo>
                    <a:pt x="3618" y="2433"/>
                  </a:lnTo>
                  <a:lnTo>
                    <a:pt x="3629" y="2433"/>
                  </a:lnTo>
                  <a:lnTo>
                    <a:pt x="3640" y="2434"/>
                  </a:lnTo>
                  <a:lnTo>
                    <a:pt x="3650" y="2436"/>
                  </a:lnTo>
                  <a:lnTo>
                    <a:pt x="3661" y="2436"/>
                  </a:lnTo>
                  <a:lnTo>
                    <a:pt x="3673" y="2438"/>
                  </a:lnTo>
                  <a:lnTo>
                    <a:pt x="3684" y="2433"/>
                  </a:lnTo>
                  <a:lnTo>
                    <a:pt x="3695" y="2434"/>
                  </a:lnTo>
                  <a:lnTo>
                    <a:pt x="3705" y="2436"/>
                  </a:lnTo>
                  <a:lnTo>
                    <a:pt x="3716" y="2436"/>
                  </a:lnTo>
                  <a:lnTo>
                    <a:pt x="3727" y="2434"/>
                  </a:lnTo>
                  <a:lnTo>
                    <a:pt x="3739" y="2434"/>
                  </a:lnTo>
                  <a:lnTo>
                    <a:pt x="3749" y="2433"/>
                  </a:lnTo>
                  <a:lnTo>
                    <a:pt x="3760" y="2433"/>
                  </a:lnTo>
                  <a:lnTo>
                    <a:pt x="3771" y="2436"/>
                  </a:lnTo>
                  <a:lnTo>
                    <a:pt x="3782" y="2436"/>
                  </a:lnTo>
                  <a:lnTo>
                    <a:pt x="3793" y="2404"/>
                  </a:lnTo>
                  <a:lnTo>
                    <a:pt x="3803" y="2429"/>
                  </a:lnTo>
                  <a:lnTo>
                    <a:pt x="3814" y="2434"/>
                  </a:lnTo>
                  <a:lnTo>
                    <a:pt x="3826" y="2440"/>
                  </a:lnTo>
                  <a:lnTo>
                    <a:pt x="3837" y="2440"/>
                  </a:lnTo>
                  <a:lnTo>
                    <a:pt x="3847" y="2436"/>
                  </a:lnTo>
                  <a:lnTo>
                    <a:pt x="3858" y="2436"/>
                  </a:lnTo>
                  <a:lnTo>
                    <a:pt x="3869" y="2438"/>
                  </a:lnTo>
                  <a:lnTo>
                    <a:pt x="3880" y="2436"/>
                  </a:lnTo>
                  <a:lnTo>
                    <a:pt x="3892" y="2431"/>
                  </a:lnTo>
                  <a:lnTo>
                    <a:pt x="3902" y="2436"/>
                  </a:lnTo>
                  <a:lnTo>
                    <a:pt x="3913" y="2433"/>
                  </a:lnTo>
                  <a:lnTo>
                    <a:pt x="3924" y="2434"/>
                  </a:lnTo>
                  <a:lnTo>
                    <a:pt x="3935" y="2433"/>
                  </a:lnTo>
                  <a:lnTo>
                    <a:pt x="3946" y="2429"/>
                  </a:lnTo>
                  <a:lnTo>
                    <a:pt x="3956" y="2427"/>
                  </a:lnTo>
                  <a:lnTo>
                    <a:pt x="3967" y="2421"/>
                  </a:lnTo>
                  <a:lnTo>
                    <a:pt x="3979" y="2431"/>
                  </a:lnTo>
                  <a:lnTo>
                    <a:pt x="3990" y="2431"/>
                  </a:lnTo>
                  <a:lnTo>
                    <a:pt x="4000" y="2431"/>
                  </a:lnTo>
                  <a:lnTo>
                    <a:pt x="4011" y="2433"/>
                  </a:lnTo>
                  <a:lnTo>
                    <a:pt x="4022" y="2431"/>
                  </a:lnTo>
                  <a:lnTo>
                    <a:pt x="4033" y="2431"/>
                  </a:lnTo>
                  <a:lnTo>
                    <a:pt x="4045" y="2429"/>
                  </a:lnTo>
                  <a:lnTo>
                    <a:pt x="4055" y="2431"/>
                  </a:lnTo>
                  <a:lnTo>
                    <a:pt x="4066" y="2425"/>
                  </a:lnTo>
                  <a:lnTo>
                    <a:pt x="4077" y="2394"/>
                  </a:lnTo>
                  <a:lnTo>
                    <a:pt x="4088" y="2419"/>
                  </a:lnTo>
                  <a:lnTo>
                    <a:pt x="4099" y="2425"/>
                  </a:lnTo>
                  <a:lnTo>
                    <a:pt x="4109" y="2417"/>
                  </a:lnTo>
                  <a:lnTo>
                    <a:pt x="4120" y="2411"/>
                  </a:lnTo>
                  <a:lnTo>
                    <a:pt x="4132" y="2396"/>
                  </a:lnTo>
                  <a:lnTo>
                    <a:pt x="4143" y="2394"/>
                  </a:lnTo>
                  <a:lnTo>
                    <a:pt x="4153" y="2404"/>
                  </a:lnTo>
                  <a:lnTo>
                    <a:pt x="4164" y="2415"/>
                  </a:lnTo>
                  <a:lnTo>
                    <a:pt x="4175" y="2419"/>
                  </a:lnTo>
                  <a:lnTo>
                    <a:pt x="4186" y="2411"/>
                  </a:lnTo>
                  <a:lnTo>
                    <a:pt x="4198" y="2367"/>
                  </a:lnTo>
                  <a:lnTo>
                    <a:pt x="4208" y="2417"/>
                  </a:lnTo>
                  <a:lnTo>
                    <a:pt x="4219" y="2415"/>
                  </a:lnTo>
                  <a:lnTo>
                    <a:pt x="4230" y="2385"/>
                  </a:lnTo>
                  <a:lnTo>
                    <a:pt x="4241" y="2381"/>
                  </a:lnTo>
                  <a:lnTo>
                    <a:pt x="4252" y="2383"/>
                  </a:lnTo>
                  <a:lnTo>
                    <a:pt x="4262" y="2396"/>
                  </a:lnTo>
                  <a:lnTo>
                    <a:pt x="4274" y="2411"/>
                  </a:lnTo>
                  <a:lnTo>
                    <a:pt x="4285" y="2421"/>
                  </a:lnTo>
                  <a:lnTo>
                    <a:pt x="4296" y="2421"/>
                  </a:lnTo>
                  <a:lnTo>
                    <a:pt x="4306" y="2415"/>
                  </a:lnTo>
                  <a:lnTo>
                    <a:pt x="4317" y="2413"/>
                  </a:lnTo>
                  <a:lnTo>
                    <a:pt x="4328" y="2419"/>
                  </a:lnTo>
                  <a:lnTo>
                    <a:pt x="4339" y="2410"/>
                  </a:lnTo>
                  <a:lnTo>
                    <a:pt x="4351" y="2425"/>
                  </a:lnTo>
                  <a:lnTo>
                    <a:pt x="4361" y="2433"/>
                  </a:lnTo>
                  <a:lnTo>
                    <a:pt x="4372" y="2423"/>
                  </a:lnTo>
                  <a:lnTo>
                    <a:pt x="4383" y="2431"/>
                  </a:lnTo>
                  <a:lnTo>
                    <a:pt x="4394" y="2429"/>
                  </a:lnTo>
                  <a:lnTo>
                    <a:pt x="4405" y="2433"/>
                  </a:lnTo>
                  <a:lnTo>
                    <a:pt x="4415" y="2429"/>
                  </a:lnTo>
                  <a:lnTo>
                    <a:pt x="4427" y="2379"/>
                  </a:lnTo>
                  <a:lnTo>
                    <a:pt x="4438" y="2423"/>
                  </a:lnTo>
                  <a:lnTo>
                    <a:pt x="4449" y="2434"/>
                  </a:lnTo>
                  <a:lnTo>
                    <a:pt x="4459" y="2429"/>
                  </a:lnTo>
                  <a:lnTo>
                    <a:pt x="4470" y="2434"/>
                  </a:lnTo>
                  <a:lnTo>
                    <a:pt x="4481" y="2429"/>
                  </a:lnTo>
                  <a:lnTo>
                    <a:pt x="4492" y="2431"/>
                  </a:lnTo>
                  <a:lnTo>
                    <a:pt x="4504" y="2429"/>
                  </a:lnTo>
                  <a:lnTo>
                    <a:pt x="4514" y="2425"/>
                  </a:lnTo>
                  <a:lnTo>
                    <a:pt x="4525" y="2421"/>
                  </a:lnTo>
                  <a:lnTo>
                    <a:pt x="4536" y="2415"/>
                  </a:lnTo>
                  <a:lnTo>
                    <a:pt x="4547" y="2408"/>
                  </a:lnTo>
                  <a:lnTo>
                    <a:pt x="4557" y="2400"/>
                  </a:lnTo>
                  <a:lnTo>
                    <a:pt x="4568" y="2392"/>
                  </a:lnTo>
                  <a:lnTo>
                    <a:pt x="4580" y="2381"/>
                  </a:lnTo>
                  <a:lnTo>
                    <a:pt x="4591" y="2375"/>
                  </a:lnTo>
                  <a:lnTo>
                    <a:pt x="4602" y="2358"/>
                  </a:lnTo>
                  <a:lnTo>
                    <a:pt x="4612" y="2342"/>
                  </a:lnTo>
                  <a:lnTo>
                    <a:pt x="4623" y="2327"/>
                  </a:lnTo>
                  <a:lnTo>
                    <a:pt x="4634" y="2335"/>
                  </a:lnTo>
                  <a:lnTo>
                    <a:pt x="4645" y="2313"/>
                  </a:lnTo>
                  <a:lnTo>
                    <a:pt x="4657" y="2310"/>
                  </a:lnTo>
                  <a:lnTo>
                    <a:pt x="4667" y="2287"/>
                  </a:lnTo>
                  <a:lnTo>
                    <a:pt x="4678" y="2315"/>
                  </a:lnTo>
                  <a:lnTo>
                    <a:pt x="4689" y="1131"/>
                  </a:lnTo>
                  <a:lnTo>
                    <a:pt x="4700" y="1217"/>
                  </a:lnTo>
                  <a:lnTo>
                    <a:pt x="4710" y="1922"/>
                  </a:lnTo>
                  <a:lnTo>
                    <a:pt x="4721" y="2239"/>
                  </a:lnTo>
                  <a:lnTo>
                    <a:pt x="4733" y="2289"/>
                  </a:lnTo>
                  <a:lnTo>
                    <a:pt x="4744" y="2317"/>
                  </a:lnTo>
                  <a:lnTo>
                    <a:pt x="4755" y="2331"/>
                  </a:lnTo>
                  <a:lnTo>
                    <a:pt x="4765" y="2358"/>
                  </a:lnTo>
                  <a:lnTo>
                    <a:pt x="4776" y="2369"/>
                  </a:lnTo>
                  <a:lnTo>
                    <a:pt x="4787" y="2385"/>
                  </a:lnTo>
                  <a:lnTo>
                    <a:pt x="4798" y="2390"/>
                  </a:lnTo>
                  <a:lnTo>
                    <a:pt x="4810" y="2369"/>
                  </a:lnTo>
                  <a:lnTo>
                    <a:pt x="4820" y="2394"/>
                  </a:lnTo>
                  <a:lnTo>
                    <a:pt x="4831" y="2402"/>
                  </a:lnTo>
                  <a:lnTo>
                    <a:pt x="4842" y="2427"/>
                  </a:lnTo>
                  <a:lnTo>
                    <a:pt x="4853" y="2429"/>
                  </a:lnTo>
                  <a:lnTo>
                    <a:pt x="4863" y="2310"/>
                  </a:lnTo>
                  <a:lnTo>
                    <a:pt x="4874" y="2419"/>
                  </a:lnTo>
                  <a:lnTo>
                    <a:pt x="4886" y="2427"/>
                  </a:lnTo>
                  <a:lnTo>
                    <a:pt x="4897" y="2427"/>
                  </a:lnTo>
                  <a:lnTo>
                    <a:pt x="4908" y="2386"/>
                  </a:lnTo>
                  <a:lnTo>
                    <a:pt x="4918" y="2396"/>
                  </a:lnTo>
                  <a:lnTo>
                    <a:pt x="4929" y="2327"/>
                  </a:lnTo>
                  <a:lnTo>
                    <a:pt x="4940" y="2385"/>
                  </a:lnTo>
                  <a:lnTo>
                    <a:pt x="4952" y="2381"/>
                  </a:lnTo>
                  <a:lnTo>
                    <a:pt x="4963" y="2367"/>
                  </a:lnTo>
                  <a:lnTo>
                    <a:pt x="4973" y="2392"/>
                  </a:lnTo>
                  <a:lnTo>
                    <a:pt x="4984" y="2386"/>
                  </a:lnTo>
                  <a:lnTo>
                    <a:pt x="4995" y="2398"/>
                  </a:lnTo>
                  <a:lnTo>
                    <a:pt x="5006" y="2392"/>
                  </a:lnTo>
                  <a:lnTo>
                    <a:pt x="5016" y="2398"/>
                  </a:lnTo>
                  <a:lnTo>
                    <a:pt x="5027" y="2411"/>
                  </a:lnTo>
                  <a:lnTo>
                    <a:pt x="5039" y="2413"/>
                  </a:lnTo>
                  <a:lnTo>
                    <a:pt x="5050" y="2417"/>
                  </a:lnTo>
                  <a:lnTo>
                    <a:pt x="5061" y="2415"/>
                  </a:lnTo>
                  <a:lnTo>
                    <a:pt x="5071" y="2410"/>
                  </a:lnTo>
                  <a:lnTo>
                    <a:pt x="5082" y="2408"/>
                  </a:lnTo>
                  <a:lnTo>
                    <a:pt x="5093" y="2408"/>
                  </a:lnTo>
                  <a:lnTo>
                    <a:pt x="5105" y="2421"/>
                  </a:lnTo>
                  <a:lnTo>
                    <a:pt x="5114" y="2425"/>
                  </a:lnTo>
                  <a:lnTo>
                    <a:pt x="5126" y="2427"/>
                  </a:lnTo>
                  <a:lnTo>
                    <a:pt x="5137" y="2429"/>
                  </a:lnTo>
                  <a:lnTo>
                    <a:pt x="5148" y="2427"/>
                  </a:lnTo>
                  <a:lnTo>
                    <a:pt x="5159" y="2425"/>
                  </a:lnTo>
                  <a:lnTo>
                    <a:pt x="5169" y="2427"/>
                  </a:lnTo>
                  <a:lnTo>
                    <a:pt x="5180" y="2390"/>
                  </a:lnTo>
                  <a:lnTo>
                    <a:pt x="5192" y="2404"/>
                  </a:lnTo>
                  <a:lnTo>
                    <a:pt x="5203" y="2429"/>
                  </a:lnTo>
                  <a:lnTo>
                    <a:pt x="5214" y="2423"/>
                  </a:lnTo>
                  <a:lnTo>
                    <a:pt x="5224" y="2429"/>
                  </a:lnTo>
                  <a:lnTo>
                    <a:pt x="5235" y="2419"/>
                  </a:lnTo>
                  <a:lnTo>
                    <a:pt x="5246" y="2419"/>
                  </a:lnTo>
                  <a:lnTo>
                    <a:pt x="5258" y="2413"/>
                  </a:lnTo>
                  <a:lnTo>
                    <a:pt x="5268" y="2410"/>
                  </a:lnTo>
                  <a:lnTo>
                    <a:pt x="5279" y="2417"/>
                  </a:lnTo>
                  <a:lnTo>
                    <a:pt x="5290" y="2415"/>
                  </a:lnTo>
                  <a:lnTo>
                    <a:pt x="5301" y="2408"/>
                  </a:lnTo>
                  <a:lnTo>
                    <a:pt x="5312" y="2408"/>
                  </a:lnTo>
                </a:path>
              </a:pathLst>
            </a:custGeom>
            <a:noFill/>
            <a:ln w="15875">
              <a:solidFill>
                <a:srgbClr val="666699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69" name="Rectangle 526"/>
            <p:cNvSpPr>
              <a:spLocks noChangeArrowheads="1"/>
            </p:cNvSpPr>
            <p:nvPr/>
          </p:nvSpPr>
          <p:spPr bwMode="auto">
            <a:xfrm>
              <a:off x="408175" y="5813566"/>
              <a:ext cx="221251" cy="107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>
                  <a:solidFill>
                    <a:srgbClr val="000000"/>
                  </a:solidFill>
                  <a:latin typeface="Calibri" pitchFamily="34" charset="0"/>
                </a:rPr>
                <a:t>0.00%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70" name="Rectangle 527"/>
            <p:cNvSpPr>
              <a:spLocks noChangeArrowheads="1"/>
            </p:cNvSpPr>
            <p:nvPr/>
          </p:nvSpPr>
          <p:spPr bwMode="auto">
            <a:xfrm>
              <a:off x="408175" y="5283000"/>
              <a:ext cx="221251" cy="107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>
                  <a:solidFill>
                    <a:srgbClr val="000000"/>
                  </a:solidFill>
                  <a:latin typeface="Calibri" pitchFamily="34" charset="0"/>
                </a:rPr>
                <a:t>1.00%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71" name="Rectangle 528"/>
            <p:cNvSpPr>
              <a:spLocks noChangeArrowheads="1"/>
            </p:cNvSpPr>
            <p:nvPr/>
          </p:nvSpPr>
          <p:spPr bwMode="auto">
            <a:xfrm>
              <a:off x="408175" y="4753827"/>
              <a:ext cx="221251" cy="107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>
                  <a:solidFill>
                    <a:srgbClr val="000000"/>
                  </a:solidFill>
                  <a:latin typeface="Calibri" pitchFamily="34" charset="0"/>
                </a:rPr>
                <a:t>2.00%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72" name="Rectangle 529"/>
            <p:cNvSpPr>
              <a:spLocks noChangeArrowheads="1"/>
            </p:cNvSpPr>
            <p:nvPr/>
          </p:nvSpPr>
          <p:spPr bwMode="auto">
            <a:xfrm>
              <a:off x="408175" y="4224655"/>
              <a:ext cx="221251" cy="107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>
                  <a:solidFill>
                    <a:srgbClr val="000000"/>
                  </a:solidFill>
                  <a:latin typeface="Calibri" pitchFamily="34" charset="0"/>
                </a:rPr>
                <a:t>3.00%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73" name="Rectangle 530"/>
            <p:cNvSpPr>
              <a:spLocks noChangeArrowheads="1"/>
            </p:cNvSpPr>
            <p:nvPr/>
          </p:nvSpPr>
          <p:spPr bwMode="auto">
            <a:xfrm>
              <a:off x="408175" y="3692697"/>
              <a:ext cx="221251" cy="107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>
                  <a:solidFill>
                    <a:srgbClr val="000000"/>
                  </a:solidFill>
                  <a:latin typeface="Calibri" pitchFamily="34" charset="0"/>
                </a:rPr>
                <a:t>4.00%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74" name="Rectangle 531"/>
            <p:cNvSpPr>
              <a:spLocks noChangeArrowheads="1"/>
            </p:cNvSpPr>
            <p:nvPr/>
          </p:nvSpPr>
          <p:spPr bwMode="auto">
            <a:xfrm>
              <a:off x="408175" y="3163524"/>
              <a:ext cx="221251" cy="107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>
                  <a:solidFill>
                    <a:srgbClr val="000000"/>
                  </a:solidFill>
                  <a:latin typeface="Calibri" pitchFamily="34" charset="0"/>
                </a:rPr>
                <a:t>5.00%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75" name="Rectangle 532"/>
            <p:cNvSpPr>
              <a:spLocks noChangeArrowheads="1"/>
            </p:cNvSpPr>
            <p:nvPr/>
          </p:nvSpPr>
          <p:spPr bwMode="auto">
            <a:xfrm>
              <a:off x="408175" y="2632959"/>
              <a:ext cx="221251" cy="107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>
                  <a:solidFill>
                    <a:srgbClr val="000000"/>
                  </a:solidFill>
                  <a:latin typeface="Calibri" pitchFamily="34" charset="0"/>
                </a:rPr>
                <a:t>6.00%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76" name="Rectangle 533"/>
            <p:cNvSpPr>
              <a:spLocks noChangeArrowheads="1"/>
            </p:cNvSpPr>
            <p:nvPr/>
          </p:nvSpPr>
          <p:spPr bwMode="auto">
            <a:xfrm>
              <a:off x="408175" y="2103786"/>
              <a:ext cx="221251" cy="107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>
                  <a:solidFill>
                    <a:srgbClr val="000000"/>
                  </a:solidFill>
                  <a:latin typeface="Calibri" pitchFamily="34" charset="0"/>
                </a:rPr>
                <a:t>7.00%</a:t>
              </a:r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77" name="TextBox 610"/>
            <p:cNvSpPr txBox="1">
              <a:spLocks noChangeArrowheads="1"/>
            </p:cNvSpPr>
            <p:nvPr/>
          </p:nvSpPr>
          <p:spPr bwMode="auto">
            <a:xfrm rot="-5400000">
              <a:off x="-1262423" y="3878015"/>
              <a:ext cx="292331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Calibri" pitchFamily="34" charset="0"/>
                </a:rPr>
                <a:t>Percent of dominant singular value</a:t>
              </a:r>
            </a:p>
          </p:txBody>
        </p:sp>
      </p:grpSp>
      <p:grpSp>
        <p:nvGrpSpPr>
          <p:cNvPr id="4" name="Group 612"/>
          <p:cNvGrpSpPr>
            <a:grpSpLocks/>
          </p:cNvGrpSpPr>
          <p:nvPr/>
        </p:nvGrpSpPr>
        <p:grpSpPr bwMode="auto">
          <a:xfrm>
            <a:off x="719138" y="2540000"/>
            <a:ext cx="8331200" cy="2293938"/>
            <a:chOff x="719138" y="2540000"/>
            <a:chExt cx="8331200" cy="2293938"/>
          </a:xfrm>
        </p:grpSpPr>
        <p:sp>
          <p:nvSpPr>
            <p:cNvPr id="11666" name="Freeform 525"/>
            <p:cNvSpPr>
              <a:spLocks/>
            </p:cNvSpPr>
            <p:nvPr/>
          </p:nvSpPr>
          <p:spPr bwMode="auto">
            <a:xfrm>
              <a:off x="719138" y="2540000"/>
              <a:ext cx="7827962" cy="1147763"/>
            </a:xfrm>
            <a:custGeom>
              <a:avLst/>
              <a:gdLst>
                <a:gd name="T0" fmla="*/ 2147483647 w 5312"/>
                <a:gd name="T1" fmla="*/ 2147483647 h 824"/>
                <a:gd name="T2" fmla="*/ 2147483647 w 5312"/>
                <a:gd name="T3" fmla="*/ 2147483647 h 824"/>
                <a:gd name="T4" fmla="*/ 2147483647 w 5312"/>
                <a:gd name="T5" fmla="*/ 2147483647 h 824"/>
                <a:gd name="T6" fmla="*/ 2147483647 w 5312"/>
                <a:gd name="T7" fmla="*/ 2147483647 h 824"/>
                <a:gd name="T8" fmla="*/ 2147483647 w 5312"/>
                <a:gd name="T9" fmla="*/ 2147483647 h 824"/>
                <a:gd name="T10" fmla="*/ 2147483647 w 5312"/>
                <a:gd name="T11" fmla="*/ 2147483647 h 824"/>
                <a:gd name="T12" fmla="*/ 2147483647 w 5312"/>
                <a:gd name="T13" fmla="*/ 2147483647 h 824"/>
                <a:gd name="T14" fmla="*/ 2147483647 w 5312"/>
                <a:gd name="T15" fmla="*/ 2147483647 h 824"/>
                <a:gd name="T16" fmla="*/ 2147483647 w 5312"/>
                <a:gd name="T17" fmla="*/ 2147483647 h 824"/>
                <a:gd name="T18" fmla="*/ 2147483647 w 5312"/>
                <a:gd name="T19" fmla="*/ 2147483647 h 824"/>
                <a:gd name="T20" fmla="*/ 2147483647 w 5312"/>
                <a:gd name="T21" fmla="*/ 2147483647 h 824"/>
                <a:gd name="T22" fmla="*/ 2147483647 w 5312"/>
                <a:gd name="T23" fmla="*/ 2147483647 h 824"/>
                <a:gd name="T24" fmla="*/ 2147483647 w 5312"/>
                <a:gd name="T25" fmla="*/ 2147483647 h 824"/>
                <a:gd name="T26" fmla="*/ 2147483647 w 5312"/>
                <a:gd name="T27" fmla="*/ 2147483647 h 824"/>
                <a:gd name="T28" fmla="*/ 2147483647 w 5312"/>
                <a:gd name="T29" fmla="*/ 2147483647 h 824"/>
                <a:gd name="T30" fmla="*/ 2147483647 w 5312"/>
                <a:gd name="T31" fmla="*/ 2147483647 h 824"/>
                <a:gd name="T32" fmla="*/ 2147483647 w 5312"/>
                <a:gd name="T33" fmla="*/ 2147483647 h 824"/>
                <a:gd name="T34" fmla="*/ 2147483647 w 5312"/>
                <a:gd name="T35" fmla="*/ 2147483647 h 824"/>
                <a:gd name="T36" fmla="*/ 2147483647 w 5312"/>
                <a:gd name="T37" fmla="*/ 2147483647 h 824"/>
                <a:gd name="T38" fmla="*/ 2147483647 w 5312"/>
                <a:gd name="T39" fmla="*/ 2147483647 h 824"/>
                <a:gd name="T40" fmla="*/ 2147483647 w 5312"/>
                <a:gd name="T41" fmla="*/ 2147483647 h 824"/>
                <a:gd name="T42" fmla="*/ 2147483647 w 5312"/>
                <a:gd name="T43" fmla="*/ 2147483647 h 824"/>
                <a:gd name="T44" fmla="*/ 2147483647 w 5312"/>
                <a:gd name="T45" fmla="*/ 2147483647 h 824"/>
                <a:gd name="T46" fmla="*/ 2147483647 w 5312"/>
                <a:gd name="T47" fmla="*/ 2147483647 h 824"/>
                <a:gd name="T48" fmla="*/ 2147483647 w 5312"/>
                <a:gd name="T49" fmla="*/ 2147483647 h 824"/>
                <a:gd name="T50" fmla="*/ 2147483647 w 5312"/>
                <a:gd name="T51" fmla="*/ 2147483647 h 824"/>
                <a:gd name="T52" fmla="*/ 2147483647 w 5312"/>
                <a:gd name="T53" fmla="*/ 2147483647 h 824"/>
                <a:gd name="T54" fmla="*/ 2147483647 w 5312"/>
                <a:gd name="T55" fmla="*/ 2147483647 h 824"/>
                <a:gd name="T56" fmla="*/ 2147483647 w 5312"/>
                <a:gd name="T57" fmla="*/ 2147483647 h 824"/>
                <a:gd name="T58" fmla="*/ 2147483647 w 5312"/>
                <a:gd name="T59" fmla="*/ 2147483647 h 824"/>
                <a:gd name="T60" fmla="*/ 2147483647 w 5312"/>
                <a:gd name="T61" fmla="*/ 2147483647 h 824"/>
                <a:gd name="T62" fmla="*/ 2147483647 w 5312"/>
                <a:gd name="T63" fmla="*/ 2147483647 h 824"/>
                <a:gd name="T64" fmla="*/ 2147483647 w 5312"/>
                <a:gd name="T65" fmla="*/ 2147483647 h 824"/>
                <a:gd name="T66" fmla="*/ 2147483647 w 5312"/>
                <a:gd name="T67" fmla="*/ 2147483647 h 824"/>
                <a:gd name="T68" fmla="*/ 2147483647 w 5312"/>
                <a:gd name="T69" fmla="*/ 2147483647 h 824"/>
                <a:gd name="T70" fmla="*/ 2147483647 w 5312"/>
                <a:gd name="T71" fmla="*/ 2147483647 h 824"/>
                <a:gd name="T72" fmla="*/ 2147483647 w 5312"/>
                <a:gd name="T73" fmla="*/ 2147483647 h 824"/>
                <a:gd name="T74" fmla="*/ 2147483647 w 5312"/>
                <a:gd name="T75" fmla="*/ 2147483647 h 824"/>
                <a:gd name="T76" fmla="*/ 2147483647 w 5312"/>
                <a:gd name="T77" fmla="*/ 2147483647 h 824"/>
                <a:gd name="T78" fmla="*/ 2147483647 w 5312"/>
                <a:gd name="T79" fmla="*/ 2147483647 h 824"/>
                <a:gd name="T80" fmla="*/ 2147483647 w 5312"/>
                <a:gd name="T81" fmla="*/ 2147483647 h 824"/>
                <a:gd name="T82" fmla="*/ 2147483647 w 5312"/>
                <a:gd name="T83" fmla="*/ 2147483647 h 824"/>
                <a:gd name="T84" fmla="*/ 2147483647 w 5312"/>
                <a:gd name="T85" fmla="*/ 2147483647 h 824"/>
                <a:gd name="T86" fmla="*/ 2147483647 w 5312"/>
                <a:gd name="T87" fmla="*/ 2147483647 h 824"/>
                <a:gd name="T88" fmla="*/ 2147483647 w 5312"/>
                <a:gd name="T89" fmla="*/ 2147483647 h 824"/>
                <a:gd name="T90" fmla="*/ 2147483647 w 5312"/>
                <a:gd name="T91" fmla="*/ 2147483647 h 824"/>
                <a:gd name="T92" fmla="*/ 2147483647 w 5312"/>
                <a:gd name="T93" fmla="*/ 2147483647 h 824"/>
                <a:gd name="T94" fmla="*/ 2147483647 w 5312"/>
                <a:gd name="T95" fmla="*/ 2147483647 h 824"/>
                <a:gd name="T96" fmla="*/ 2147483647 w 5312"/>
                <a:gd name="T97" fmla="*/ 2147483647 h 824"/>
                <a:gd name="T98" fmla="*/ 2147483647 w 5312"/>
                <a:gd name="T99" fmla="*/ 2147483647 h 824"/>
                <a:gd name="T100" fmla="*/ 2147483647 w 5312"/>
                <a:gd name="T101" fmla="*/ 2147483647 h 824"/>
                <a:gd name="T102" fmla="*/ 2147483647 w 5312"/>
                <a:gd name="T103" fmla="*/ 2147483647 h 824"/>
                <a:gd name="T104" fmla="*/ 2147483647 w 5312"/>
                <a:gd name="T105" fmla="*/ 2147483647 h 824"/>
                <a:gd name="T106" fmla="*/ 2147483647 w 5312"/>
                <a:gd name="T107" fmla="*/ 2147483647 h 824"/>
                <a:gd name="T108" fmla="*/ 2147483647 w 5312"/>
                <a:gd name="T109" fmla="*/ 2147483647 h 824"/>
                <a:gd name="T110" fmla="*/ 2147483647 w 5312"/>
                <a:gd name="T111" fmla="*/ 2147483647 h 824"/>
                <a:gd name="T112" fmla="*/ 2147483647 w 5312"/>
                <a:gd name="T113" fmla="*/ 2147483647 h 824"/>
                <a:gd name="T114" fmla="*/ 2147483647 w 5312"/>
                <a:gd name="T115" fmla="*/ 2147483647 h 824"/>
                <a:gd name="T116" fmla="*/ 2147483647 w 5312"/>
                <a:gd name="T117" fmla="*/ 2147483647 h 824"/>
                <a:gd name="T118" fmla="*/ 2147483647 w 5312"/>
                <a:gd name="T119" fmla="*/ 2147483647 h 82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312"/>
                <a:gd name="T181" fmla="*/ 0 h 824"/>
                <a:gd name="T182" fmla="*/ 5312 w 5312"/>
                <a:gd name="T183" fmla="*/ 824 h 824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312" h="824">
                  <a:moveTo>
                    <a:pt x="0" y="653"/>
                  </a:moveTo>
                  <a:lnTo>
                    <a:pt x="11" y="668"/>
                  </a:lnTo>
                  <a:lnTo>
                    <a:pt x="23" y="680"/>
                  </a:lnTo>
                  <a:lnTo>
                    <a:pt x="34" y="690"/>
                  </a:lnTo>
                  <a:lnTo>
                    <a:pt x="45" y="701"/>
                  </a:lnTo>
                  <a:lnTo>
                    <a:pt x="55" y="713"/>
                  </a:lnTo>
                  <a:lnTo>
                    <a:pt x="66" y="599"/>
                  </a:lnTo>
                  <a:lnTo>
                    <a:pt x="77" y="580"/>
                  </a:lnTo>
                  <a:lnTo>
                    <a:pt x="88" y="626"/>
                  </a:lnTo>
                  <a:lnTo>
                    <a:pt x="98" y="645"/>
                  </a:lnTo>
                  <a:lnTo>
                    <a:pt x="110" y="659"/>
                  </a:lnTo>
                  <a:lnTo>
                    <a:pt x="121" y="672"/>
                  </a:lnTo>
                  <a:lnTo>
                    <a:pt x="132" y="647"/>
                  </a:lnTo>
                  <a:lnTo>
                    <a:pt x="143" y="620"/>
                  </a:lnTo>
                  <a:lnTo>
                    <a:pt x="153" y="649"/>
                  </a:lnTo>
                  <a:lnTo>
                    <a:pt x="164" y="603"/>
                  </a:lnTo>
                  <a:lnTo>
                    <a:pt x="176" y="638"/>
                  </a:lnTo>
                  <a:lnTo>
                    <a:pt x="187" y="651"/>
                  </a:lnTo>
                  <a:lnTo>
                    <a:pt x="198" y="659"/>
                  </a:lnTo>
                  <a:lnTo>
                    <a:pt x="208" y="670"/>
                  </a:lnTo>
                  <a:lnTo>
                    <a:pt x="219" y="680"/>
                  </a:lnTo>
                  <a:lnTo>
                    <a:pt x="230" y="693"/>
                  </a:lnTo>
                  <a:lnTo>
                    <a:pt x="242" y="707"/>
                  </a:lnTo>
                  <a:lnTo>
                    <a:pt x="251" y="718"/>
                  </a:lnTo>
                  <a:lnTo>
                    <a:pt x="263" y="728"/>
                  </a:lnTo>
                  <a:lnTo>
                    <a:pt x="274" y="741"/>
                  </a:lnTo>
                  <a:lnTo>
                    <a:pt x="285" y="749"/>
                  </a:lnTo>
                  <a:lnTo>
                    <a:pt x="296" y="757"/>
                  </a:lnTo>
                  <a:lnTo>
                    <a:pt x="306" y="764"/>
                  </a:lnTo>
                  <a:lnTo>
                    <a:pt x="317" y="634"/>
                  </a:lnTo>
                  <a:lnTo>
                    <a:pt x="329" y="693"/>
                  </a:lnTo>
                  <a:lnTo>
                    <a:pt x="340" y="665"/>
                  </a:lnTo>
                  <a:lnTo>
                    <a:pt x="350" y="674"/>
                  </a:lnTo>
                  <a:lnTo>
                    <a:pt x="361" y="682"/>
                  </a:lnTo>
                  <a:lnTo>
                    <a:pt x="372" y="691"/>
                  </a:lnTo>
                  <a:lnTo>
                    <a:pt x="383" y="691"/>
                  </a:lnTo>
                  <a:lnTo>
                    <a:pt x="395" y="695"/>
                  </a:lnTo>
                  <a:lnTo>
                    <a:pt x="404" y="697"/>
                  </a:lnTo>
                  <a:lnTo>
                    <a:pt x="416" y="709"/>
                  </a:lnTo>
                  <a:lnTo>
                    <a:pt x="427" y="718"/>
                  </a:lnTo>
                  <a:lnTo>
                    <a:pt x="438" y="730"/>
                  </a:lnTo>
                  <a:lnTo>
                    <a:pt x="449" y="741"/>
                  </a:lnTo>
                  <a:lnTo>
                    <a:pt x="459" y="753"/>
                  </a:lnTo>
                  <a:lnTo>
                    <a:pt x="470" y="762"/>
                  </a:lnTo>
                  <a:lnTo>
                    <a:pt x="482" y="772"/>
                  </a:lnTo>
                  <a:lnTo>
                    <a:pt x="493" y="780"/>
                  </a:lnTo>
                  <a:lnTo>
                    <a:pt x="503" y="787"/>
                  </a:lnTo>
                  <a:lnTo>
                    <a:pt x="514" y="793"/>
                  </a:lnTo>
                  <a:lnTo>
                    <a:pt x="525" y="801"/>
                  </a:lnTo>
                  <a:lnTo>
                    <a:pt x="536" y="791"/>
                  </a:lnTo>
                  <a:lnTo>
                    <a:pt x="548" y="797"/>
                  </a:lnTo>
                  <a:lnTo>
                    <a:pt x="557" y="801"/>
                  </a:lnTo>
                  <a:lnTo>
                    <a:pt x="569" y="805"/>
                  </a:lnTo>
                  <a:lnTo>
                    <a:pt x="580" y="809"/>
                  </a:lnTo>
                  <a:lnTo>
                    <a:pt x="591" y="812"/>
                  </a:lnTo>
                  <a:lnTo>
                    <a:pt x="602" y="795"/>
                  </a:lnTo>
                  <a:lnTo>
                    <a:pt x="612" y="801"/>
                  </a:lnTo>
                  <a:lnTo>
                    <a:pt x="623" y="749"/>
                  </a:lnTo>
                  <a:lnTo>
                    <a:pt x="635" y="764"/>
                  </a:lnTo>
                  <a:lnTo>
                    <a:pt x="646" y="747"/>
                  </a:lnTo>
                  <a:lnTo>
                    <a:pt x="656" y="686"/>
                  </a:lnTo>
                  <a:lnTo>
                    <a:pt x="667" y="722"/>
                  </a:lnTo>
                  <a:lnTo>
                    <a:pt x="678" y="734"/>
                  </a:lnTo>
                  <a:lnTo>
                    <a:pt x="689" y="743"/>
                  </a:lnTo>
                  <a:lnTo>
                    <a:pt x="701" y="757"/>
                  </a:lnTo>
                  <a:lnTo>
                    <a:pt x="711" y="768"/>
                  </a:lnTo>
                  <a:lnTo>
                    <a:pt x="722" y="764"/>
                  </a:lnTo>
                  <a:lnTo>
                    <a:pt x="733" y="770"/>
                  </a:lnTo>
                  <a:lnTo>
                    <a:pt x="744" y="776"/>
                  </a:lnTo>
                  <a:lnTo>
                    <a:pt x="755" y="780"/>
                  </a:lnTo>
                  <a:lnTo>
                    <a:pt x="765" y="787"/>
                  </a:lnTo>
                  <a:lnTo>
                    <a:pt x="776" y="795"/>
                  </a:lnTo>
                  <a:lnTo>
                    <a:pt x="788" y="761"/>
                  </a:lnTo>
                  <a:lnTo>
                    <a:pt x="799" y="772"/>
                  </a:lnTo>
                  <a:lnTo>
                    <a:pt x="809" y="766"/>
                  </a:lnTo>
                  <a:lnTo>
                    <a:pt x="820" y="766"/>
                  </a:lnTo>
                  <a:lnTo>
                    <a:pt x="831" y="770"/>
                  </a:lnTo>
                  <a:lnTo>
                    <a:pt x="842" y="774"/>
                  </a:lnTo>
                  <a:lnTo>
                    <a:pt x="854" y="778"/>
                  </a:lnTo>
                  <a:lnTo>
                    <a:pt x="864" y="784"/>
                  </a:lnTo>
                  <a:lnTo>
                    <a:pt x="875" y="789"/>
                  </a:lnTo>
                  <a:lnTo>
                    <a:pt x="886" y="699"/>
                  </a:lnTo>
                  <a:lnTo>
                    <a:pt x="897" y="736"/>
                  </a:lnTo>
                  <a:lnTo>
                    <a:pt x="907" y="739"/>
                  </a:lnTo>
                  <a:lnTo>
                    <a:pt x="918" y="745"/>
                  </a:lnTo>
                  <a:lnTo>
                    <a:pt x="929" y="751"/>
                  </a:lnTo>
                  <a:lnTo>
                    <a:pt x="941" y="757"/>
                  </a:lnTo>
                  <a:lnTo>
                    <a:pt x="952" y="762"/>
                  </a:lnTo>
                  <a:lnTo>
                    <a:pt x="962" y="768"/>
                  </a:lnTo>
                  <a:lnTo>
                    <a:pt x="973" y="770"/>
                  </a:lnTo>
                  <a:lnTo>
                    <a:pt x="984" y="772"/>
                  </a:lnTo>
                  <a:lnTo>
                    <a:pt x="995" y="776"/>
                  </a:lnTo>
                  <a:lnTo>
                    <a:pt x="1007" y="780"/>
                  </a:lnTo>
                  <a:lnTo>
                    <a:pt x="1017" y="786"/>
                  </a:lnTo>
                  <a:lnTo>
                    <a:pt x="1028" y="789"/>
                  </a:lnTo>
                  <a:lnTo>
                    <a:pt x="1039" y="793"/>
                  </a:lnTo>
                  <a:lnTo>
                    <a:pt x="1050" y="797"/>
                  </a:lnTo>
                  <a:lnTo>
                    <a:pt x="1060" y="799"/>
                  </a:lnTo>
                  <a:lnTo>
                    <a:pt x="1071" y="801"/>
                  </a:lnTo>
                  <a:lnTo>
                    <a:pt x="1082" y="807"/>
                  </a:lnTo>
                  <a:lnTo>
                    <a:pt x="1094" y="810"/>
                  </a:lnTo>
                  <a:lnTo>
                    <a:pt x="1105" y="812"/>
                  </a:lnTo>
                  <a:lnTo>
                    <a:pt x="1115" y="814"/>
                  </a:lnTo>
                  <a:lnTo>
                    <a:pt x="1126" y="816"/>
                  </a:lnTo>
                  <a:lnTo>
                    <a:pt x="1137" y="820"/>
                  </a:lnTo>
                  <a:lnTo>
                    <a:pt x="1148" y="824"/>
                  </a:lnTo>
                  <a:lnTo>
                    <a:pt x="1160" y="659"/>
                  </a:lnTo>
                  <a:lnTo>
                    <a:pt x="1170" y="695"/>
                  </a:lnTo>
                  <a:lnTo>
                    <a:pt x="1181" y="713"/>
                  </a:lnTo>
                  <a:lnTo>
                    <a:pt x="1192" y="720"/>
                  </a:lnTo>
                  <a:lnTo>
                    <a:pt x="1203" y="726"/>
                  </a:lnTo>
                  <a:lnTo>
                    <a:pt x="1213" y="732"/>
                  </a:lnTo>
                  <a:lnTo>
                    <a:pt x="1224" y="716"/>
                  </a:lnTo>
                  <a:lnTo>
                    <a:pt x="1236" y="666"/>
                  </a:lnTo>
                  <a:lnTo>
                    <a:pt x="1247" y="699"/>
                  </a:lnTo>
                  <a:lnTo>
                    <a:pt x="1258" y="655"/>
                  </a:lnTo>
                  <a:lnTo>
                    <a:pt x="1268" y="684"/>
                  </a:lnTo>
                  <a:lnTo>
                    <a:pt x="1279" y="691"/>
                  </a:lnTo>
                  <a:lnTo>
                    <a:pt x="1290" y="691"/>
                  </a:lnTo>
                  <a:lnTo>
                    <a:pt x="1301" y="630"/>
                  </a:lnTo>
                  <a:lnTo>
                    <a:pt x="1313" y="666"/>
                  </a:lnTo>
                  <a:lnTo>
                    <a:pt x="1323" y="678"/>
                  </a:lnTo>
                  <a:lnTo>
                    <a:pt x="1334" y="617"/>
                  </a:lnTo>
                  <a:lnTo>
                    <a:pt x="1345" y="655"/>
                  </a:lnTo>
                  <a:lnTo>
                    <a:pt x="1356" y="666"/>
                  </a:lnTo>
                  <a:lnTo>
                    <a:pt x="1366" y="676"/>
                  </a:lnTo>
                  <a:lnTo>
                    <a:pt x="1377" y="686"/>
                  </a:lnTo>
                  <a:lnTo>
                    <a:pt x="1389" y="640"/>
                  </a:lnTo>
                  <a:lnTo>
                    <a:pt x="1400" y="0"/>
                  </a:lnTo>
                  <a:lnTo>
                    <a:pt x="1411" y="254"/>
                  </a:lnTo>
                  <a:lnTo>
                    <a:pt x="1421" y="451"/>
                  </a:lnTo>
                  <a:lnTo>
                    <a:pt x="1432" y="515"/>
                  </a:lnTo>
                  <a:lnTo>
                    <a:pt x="1443" y="540"/>
                  </a:lnTo>
                  <a:lnTo>
                    <a:pt x="1454" y="557"/>
                  </a:lnTo>
                  <a:lnTo>
                    <a:pt x="1466" y="572"/>
                  </a:lnTo>
                  <a:lnTo>
                    <a:pt x="1476" y="582"/>
                  </a:lnTo>
                  <a:lnTo>
                    <a:pt x="1487" y="572"/>
                  </a:lnTo>
                  <a:lnTo>
                    <a:pt x="1498" y="588"/>
                  </a:lnTo>
                  <a:lnTo>
                    <a:pt x="1509" y="603"/>
                  </a:lnTo>
                  <a:lnTo>
                    <a:pt x="1519" y="613"/>
                  </a:lnTo>
                  <a:lnTo>
                    <a:pt x="1530" y="576"/>
                  </a:lnTo>
                  <a:lnTo>
                    <a:pt x="1542" y="597"/>
                  </a:lnTo>
                  <a:lnTo>
                    <a:pt x="1553" y="613"/>
                  </a:lnTo>
                  <a:lnTo>
                    <a:pt x="1564" y="620"/>
                  </a:lnTo>
                  <a:lnTo>
                    <a:pt x="1574" y="628"/>
                  </a:lnTo>
                  <a:lnTo>
                    <a:pt x="1585" y="613"/>
                  </a:lnTo>
                  <a:lnTo>
                    <a:pt x="1596" y="603"/>
                  </a:lnTo>
                  <a:lnTo>
                    <a:pt x="1607" y="620"/>
                  </a:lnTo>
                  <a:lnTo>
                    <a:pt x="1617" y="622"/>
                  </a:lnTo>
                  <a:lnTo>
                    <a:pt x="1629" y="630"/>
                  </a:lnTo>
                  <a:lnTo>
                    <a:pt x="1640" y="636"/>
                  </a:lnTo>
                  <a:lnTo>
                    <a:pt x="1651" y="641"/>
                  </a:lnTo>
                  <a:lnTo>
                    <a:pt x="1662" y="645"/>
                  </a:lnTo>
                  <a:lnTo>
                    <a:pt x="1672" y="651"/>
                  </a:lnTo>
                  <a:lnTo>
                    <a:pt x="1683" y="630"/>
                  </a:lnTo>
                  <a:lnTo>
                    <a:pt x="1695" y="647"/>
                  </a:lnTo>
                  <a:lnTo>
                    <a:pt x="1706" y="651"/>
                  </a:lnTo>
                  <a:lnTo>
                    <a:pt x="1717" y="655"/>
                  </a:lnTo>
                  <a:lnTo>
                    <a:pt x="1727" y="661"/>
                  </a:lnTo>
                  <a:lnTo>
                    <a:pt x="1738" y="663"/>
                  </a:lnTo>
                  <a:lnTo>
                    <a:pt x="1749" y="638"/>
                  </a:lnTo>
                  <a:lnTo>
                    <a:pt x="1761" y="653"/>
                  </a:lnTo>
                  <a:lnTo>
                    <a:pt x="1770" y="659"/>
                  </a:lnTo>
                  <a:lnTo>
                    <a:pt x="1782" y="661"/>
                  </a:lnTo>
                  <a:lnTo>
                    <a:pt x="1793" y="665"/>
                  </a:lnTo>
                  <a:lnTo>
                    <a:pt x="1804" y="666"/>
                  </a:lnTo>
                  <a:lnTo>
                    <a:pt x="1815" y="670"/>
                  </a:lnTo>
                  <a:lnTo>
                    <a:pt x="1825" y="663"/>
                  </a:lnTo>
                  <a:lnTo>
                    <a:pt x="1836" y="668"/>
                  </a:lnTo>
                  <a:lnTo>
                    <a:pt x="1848" y="657"/>
                  </a:lnTo>
                  <a:lnTo>
                    <a:pt x="1859" y="661"/>
                  </a:lnTo>
                  <a:lnTo>
                    <a:pt x="1870" y="663"/>
                  </a:lnTo>
                  <a:lnTo>
                    <a:pt x="1880" y="665"/>
                  </a:lnTo>
                  <a:lnTo>
                    <a:pt x="1891" y="657"/>
                  </a:lnTo>
                  <a:lnTo>
                    <a:pt x="1902" y="661"/>
                  </a:lnTo>
                  <a:lnTo>
                    <a:pt x="1914" y="653"/>
                  </a:lnTo>
                  <a:lnTo>
                    <a:pt x="1923" y="657"/>
                  </a:lnTo>
                  <a:lnTo>
                    <a:pt x="1935" y="659"/>
                  </a:lnTo>
                  <a:lnTo>
                    <a:pt x="1946" y="659"/>
                  </a:lnTo>
                  <a:lnTo>
                    <a:pt x="1957" y="661"/>
                  </a:lnTo>
                  <a:lnTo>
                    <a:pt x="1968" y="661"/>
                  </a:lnTo>
                  <a:lnTo>
                    <a:pt x="1978" y="655"/>
                  </a:lnTo>
                  <a:lnTo>
                    <a:pt x="1989" y="590"/>
                  </a:lnTo>
                  <a:lnTo>
                    <a:pt x="2001" y="618"/>
                  </a:lnTo>
                  <a:lnTo>
                    <a:pt x="2012" y="626"/>
                  </a:lnTo>
                  <a:lnTo>
                    <a:pt x="2023" y="630"/>
                  </a:lnTo>
                  <a:lnTo>
                    <a:pt x="2033" y="634"/>
                  </a:lnTo>
                  <a:lnTo>
                    <a:pt x="2044" y="636"/>
                  </a:lnTo>
                  <a:lnTo>
                    <a:pt x="2055" y="640"/>
                  </a:lnTo>
                  <a:lnTo>
                    <a:pt x="2067" y="641"/>
                  </a:lnTo>
                  <a:lnTo>
                    <a:pt x="2076" y="643"/>
                  </a:lnTo>
                  <a:lnTo>
                    <a:pt x="2088" y="645"/>
                  </a:lnTo>
                  <a:lnTo>
                    <a:pt x="2099" y="647"/>
                  </a:lnTo>
                  <a:lnTo>
                    <a:pt x="2110" y="647"/>
                  </a:lnTo>
                  <a:lnTo>
                    <a:pt x="2121" y="649"/>
                  </a:lnTo>
                  <a:lnTo>
                    <a:pt x="2131" y="649"/>
                  </a:lnTo>
                  <a:lnTo>
                    <a:pt x="2142" y="651"/>
                  </a:lnTo>
                  <a:lnTo>
                    <a:pt x="2154" y="651"/>
                  </a:lnTo>
                  <a:lnTo>
                    <a:pt x="2165" y="653"/>
                  </a:lnTo>
                  <a:lnTo>
                    <a:pt x="2175" y="653"/>
                  </a:lnTo>
                  <a:lnTo>
                    <a:pt x="2186" y="655"/>
                  </a:lnTo>
                  <a:lnTo>
                    <a:pt x="2197" y="655"/>
                  </a:lnTo>
                  <a:lnTo>
                    <a:pt x="2208" y="655"/>
                  </a:lnTo>
                  <a:lnTo>
                    <a:pt x="2220" y="655"/>
                  </a:lnTo>
                  <a:lnTo>
                    <a:pt x="2230" y="657"/>
                  </a:lnTo>
                  <a:lnTo>
                    <a:pt x="2241" y="657"/>
                  </a:lnTo>
                  <a:lnTo>
                    <a:pt x="2252" y="657"/>
                  </a:lnTo>
                  <a:lnTo>
                    <a:pt x="2263" y="653"/>
                  </a:lnTo>
                  <a:lnTo>
                    <a:pt x="2274" y="651"/>
                  </a:lnTo>
                  <a:lnTo>
                    <a:pt x="2284" y="649"/>
                  </a:lnTo>
                  <a:lnTo>
                    <a:pt x="2295" y="651"/>
                  </a:lnTo>
                  <a:lnTo>
                    <a:pt x="2307" y="653"/>
                  </a:lnTo>
                  <a:lnTo>
                    <a:pt x="2318" y="653"/>
                  </a:lnTo>
                  <a:lnTo>
                    <a:pt x="2328" y="655"/>
                  </a:lnTo>
                  <a:lnTo>
                    <a:pt x="2339" y="655"/>
                  </a:lnTo>
                  <a:lnTo>
                    <a:pt x="2350" y="657"/>
                  </a:lnTo>
                  <a:lnTo>
                    <a:pt x="2361" y="657"/>
                  </a:lnTo>
                  <a:lnTo>
                    <a:pt x="2373" y="657"/>
                  </a:lnTo>
                  <a:lnTo>
                    <a:pt x="2383" y="657"/>
                  </a:lnTo>
                  <a:lnTo>
                    <a:pt x="2394" y="657"/>
                  </a:lnTo>
                  <a:lnTo>
                    <a:pt x="2405" y="659"/>
                  </a:lnTo>
                  <a:lnTo>
                    <a:pt x="2416" y="659"/>
                  </a:lnTo>
                  <a:lnTo>
                    <a:pt x="2427" y="659"/>
                  </a:lnTo>
                  <a:lnTo>
                    <a:pt x="2437" y="659"/>
                  </a:lnTo>
                  <a:lnTo>
                    <a:pt x="2448" y="659"/>
                  </a:lnTo>
                  <a:lnTo>
                    <a:pt x="2460" y="659"/>
                  </a:lnTo>
                  <a:lnTo>
                    <a:pt x="2471" y="659"/>
                  </a:lnTo>
                  <a:lnTo>
                    <a:pt x="2481" y="655"/>
                  </a:lnTo>
                  <a:lnTo>
                    <a:pt x="2492" y="659"/>
                  </a:lnTo>
                  <a:lnTo>
                    <a:pt x="2503" y="659"/>
                  </a:lnTo>
                  <a:lnTo>
                    <a:pt x="2514" y="659"/>
                  </a:lnTo>
                  <a:lnTo>
                    <a:pt x="2526" y="659"/>
                  </a:lnTo>
                  <a:lnTo>
                    <a:pt x="2536" y="659"/>
                  </a:lnTo>
                  <a:lnTo>
                    <a:pt x="2547" y="661"/>
                  </a:lnTo>
                  <a:lnTo>
                    <a:pt x="2558" y="661"/>
                  </a:lnTo>
                  <a:lnTo>
                    <a:pt x="2569" y="661"/>
                  </a:lnTo>
                  <a:lnTo>
                    <a:pt x="2580" y="661"/>
                  </a:lnTo>
                  <a:lnTo>
                    <a:pt x="2590" y="661"/>
                  </a:lnTo>
                  <a:lnTo>
                    <a:pt x="2601" y="661"/>
                  </a:lnTo>
                  <a:lnTo>
                    <a:pt x="2613" y="661"/>
                  </a:lnTo>
                  <a:lnTo>
                    <a:pt x="2624" y="663"/>
                  </a:lnTo>
                  <a:lnTo>
                    <a:pt x="2634" y="663"/>
                  </a:lnTo>
                  <a:lnTo>
                    <a:pt x="2645" y="649"/>
                  </a:lnTo>
                  <a:lnTo>
                    <a:pt x="2656" y="647"/>
                  </a:lnTo>
                  <a:lnTo>
                    <a:pt x="2667" y="653"/>
                  </a:lnTo>
                  <a:lnTo>
                    <a:pt x="2679" y="655"/>
                  </a:lnTo>
                  <a:lnTo>
                    <a:pt x="2689" y="655"/>
                  </a:lnTo>
                  <a:lnTo>
                    <a:pt x="2700" y="657"/>
                  </a:lnTo>
                  <a:lnTo>
                    <a:pt x="2711" y="657"/>
                  </a:lnTo>
                  <a:lnTo>
                    <a:pt x="2722" y="659"/>
                  </a:lnTo>
                  <a:lnTo>
                    <a:pt x="2732" y="659"/>
                  </a:lnTo>
                  <a:lnTo>
                    <a:pt x="2743" y="659"/>
                  </a:lnTo>
                  <a:lnTo>
                    <a:pt x="2755" y="661"/>
                  </a:lnTo>
                  <a:lnTo>
                    <a:pt x="2766" y="661"/>
                  </a:lnTo>
                  <a:lnTo>
                    <a:pt x="2777" y="661"/>
                  </a:lnTo>
                  <a:lnTo>
                    <a:pt x="2787" y="661"/>
                  </a:lnTo>
                  <a:lnTo>
                    <a:pt x="2798" y="661"/>
                  </a:lnTo>
                  <a:lnTo>
                    <a:pt x="2809" y="663"/>
                  </a:lnTo>
                  <a:lnTo>
                    <a:pt x="2820" y="663"/>
                  </a:lnTo>
                  <a:lnTo>
                    <a:pt x="2832" y="663"/>
                  </a:lnTo>
                  <a:lnTo>
                    <a:pt x="2842" y="663"/>
                  </a:lnTo>
                  <a:lnTo>
                    <a:pt x="2853" y="663"/>
                  </a:lnTo>
                  <a:lnTo>
                    <a:pt x="2864" y="665"/>
                  </a:lnTo>
                  <a:lnTo>
                    <a:pt x="2875" y="665"/>
                  </a:lnTo>
                  <a:lnTo>
                    <a:pt x="2885" y="665"/>
                  </a:lnTo>
                  <a:lnTo>
                    <a:pt x="2896" y="665"/>
                  </a:lnTo>
                  <a:lnTo>
                    <a:pt x="2908" y="665"/>
                  </a:lnTo>
                  <a:lnTo>
                    <a:pt x="2919" y="665"/>
                  </a:lnTo>
                  <a:lnTo>
                    <a:pt x="2930" y="665"/>
                  </a:lnTo>
                  <a:lnTo>
                    <a:pt x="2940" y="665"/>
                  </a:lnTo>
                  <a:lnTo>
                    <a:pt x="2951" y="665"/>
                  </a:lnTo>
                  <a:lnTo>
                    <a:pt x="2962" y="666"/>
                  </a:lnTo>
                  <a:lnTo>
                    <a:pt x="2973" y="666"/>
                  </a:lnTo>
                  <a:lnTo>
                    <a:pt x="2985" y="666"/>
                  </a:lnTo>
                  <a:lnTo>
                    <a:pt x="2995" y="666"/>
                  </a:lnTo>
                  <a:lnTo>
                    <a:pt x="3006" y="666"/>
                  </a:lnTo>
                  <a:lnTo>
                    <a:pt x="3017" y="666"/>
                  </a:lnTo>
                  <a:lnTo>
                    <a:pt x="3028" y="666"/>
                  </a:lnTo>
                  <a:lnTo>
                    <a:pt x="3038" y="666"/>
                  </a:lnTo>
                  <a:lnTo>
                    <a:pt x="3049" y="666"/>
                  </a:lnTo>
                  <a:lnTo>
                    <a:pt x="3061" y="666"/>
                  </a:lnTo>
                  <a:lnTo>
                    <a:pt x="3072" y="668"/>
                  </a:lnTo>
                  <a:lnTo>
                    <a:pt x="3083" y="668"/>
                  </a:lnTo>
                  <a:lnTo>
                    <a:pt x="3093" y="645"/>
                  </a:lnTo>
                  <a:lnTo>
                    <a:pt x="3104" y="628"/>
                  </a:lnTo>
                  <a:lnTo>
                    <a:pt x="3115" y="605"/>
                  </a:lnTo>
                  <a:lnTo>
                    <a:pt x="3126" y="599"/>
                  </a:lnTo>
                  <a:lnTo>
                    <a:pt x="3138" y="617"/>
                  </a:lnTo>
                  <a:lnTo>
                    <a:pt x="3148" y="624"/>
                  </a:lnTo>
                  <a:lnTo>
                    <a:pt x="3159" y="630"/>
                  </a:lnTo>
                  <a:lnTo>
                    <a:pt x="3170" y="634"/>
                  </a:lnTo>
                  <a:lnTo>
                    <a:pt x="3181" y="638"/>
                  </a:lnTo>
                  <a:lnTo>
                    <a:pt x="3191" y="641"/>
                  </a:lnTo>
                  <a:lnTo>
                    <a:pt x="3202" y="643"/>
                  </a:lnTo>
                  <a:lnTo>
                    <a:pt x="3214" y="645"/>
                  </a:lnTo>
                  <a:lnTo>
                    <a:pt x="3225" y="647"/>
                  </a:lnTo>
                  <a:lnTo>
                    <a:pt x="3236" y="651"/>
                  </a:lnTo>
                  <a:lnTo>
                    <a:pt x="3246" y="651"/>
                  </a:lnTo>
                  <a:lnTo>
                    <a:pt x="3257" y="653"/>
                  </a:lnTo>
                  <a:lnTo>
                    <a:pt x="3268" y="649"/>
                  </a:lnTo>
                  <a:lnTo>
                    <a:pt x="3280" y="636"/>
                  </a:lnTo>
                  <a:lnTo>
                    <a:pt x="3289" y="618"/>
                  </a:lnTo>
                  <a:lnTo>
                    <a:pt x="3301" y="595"/>
                  </a:lnTo>
                  <a:lnTo>
                    <a:pt x="3312" y="580"/>
                  </a:lnTo>
                  <a:lnTo>
                    <a:pt x="3323" y="521"/>
                  </a:lnTo>
                  <a:lnTo>
                    <a:pt x="3334" y="497"/>
                  </a:lnTo>
                  <a:lnTo>
                    <a:pt x="3344" y="488"/>
                  </a:lnTo>
                  <a:lnTo>
                    <a:pt x="3355" y="499"/>
                  </a:lnTo>
                  <a:lnTo>
                    <a:pt x="3367" y="524"/>
                  </a:lnTo>
                  <a:lnTo>
                    <a:pt x="3378" y="544"/>
                  </a:lnTo>
                  <a:lnTo>
                    <a:pt x="3389" y="551"/>
                  </a:lnTo>
                  <a:lnTo>
                    <a:pt x="3399" y="559"/>
                  </a:lnTo>
                  <a:lnTo>
                    <a:pt x="3410" y="578"/>
                  </a:lnTo>
                  <a:lnTo>
                    <a:pt x="3421" y="588"/>
                  </a:lnTo>
                  <a:lnTo>
                    <a:pt x="3433" y="595"/>
                  </a:lnTo>
                  <a:lnTo>
                    <a:pt x="3442" y="605"/>
                  </a:lnTo>
                  <a:lnTo>
                    <a:pt x="3454" y="617"/>
                  </a:lnTo>
                  <a:lnTo>
                    <a:pt x="3465" y="628"/>
                  </a:lnTo>
                  <a:lnTo>
                    <a:pt x="3476" y="636"/>
                  </a:lnTo>
                  <a:lnTo>
                    <a:pt x="3487" y="641"/>
                  </a:lnTo>
                  <a:lnTo>
                    <a:pt x="3497" y="649"/>
                  </a:lnTo>
                  <a:lnTo>
                    <a:pt x="3508" y="657"/>
                  </a:lnTo>
                  <a:lnTo>
                    <a:pt x="3520" y="665"/>
                  </a:lnTo>
                  <a:lnTo>
                    <a:pt x="3531" y="672"/>
                  </a:lnTo>
                  <a:lnTo>
                    <a:pt x="3542" y="661"/>
                  </a:lnTo>
                  <a:lnTo>
                    <a:pt x="3552" y="674"/>
                  </a:lnTo>
                  <a:lnTo>
                    <a:pt x="3563" y="680"/>
                  </a:lnTo>
                  <a:lnTo>
                    <a:pt x="3574" y="680"/>
                  </a:lnTo>
                  <a:lnTo>
                    <a:pt x="3586" y="686"/>
                  </a:lnTo>
                  <a:lnTo>
                    <a:pt x="3595" y="688"/>
                  </a:lnTo>
                  <a:lnTo>
                    <a:pt x="3607" y="690"/>
                  </a:lnTo>
                  <a:lnTo>
                    <a:pt x="3618" y="691"/>
                  </a:lnTo>
                  <a:lnTo>
                    <a:pt x="3629" y="695"/>
                  </a:lnTo>
                  <a:lnTo>
                    <a:pt x="3640" y="699"/>
                  </a:lnTo>
                  <a:lnTo>
                    <a:pt x="3650" y="695"/>
                  </a:lnTo>
                  <a:lnTo>
                    <a:pt x="3661" y="690"/>
                  </a:lnTo>
                  <a:lnTo>
                    <a:pt x="3673" y="699"/>
                  </a:lnTo>
                  <a:lnTo>
                    <a:pt x="3684" y="653"/>
                  </a:lnTo>
                  <a:lnTo>
                    <a:pt x="3695" y="680"/>
                  </a:lnTo>
                  <a:lnTo>
                    <a:pt x="3705" y="688"/>
                  </a:lnTo>
                  <a:lnTo>
                    <a:pt x="3716" y="693"/>
                  </a:lnTo>
                  <a:lnTo>
                    <a:pt x="3727" y="695"/>
                  </a:lnTo>
                  <a:lnTo>
                    <a:pt x="3739" y="697"/>
                  </a:lnTo>
                  <a:lnTo>
                    <a:pt x="3749" y="703"/>
                  </a:lnTo>
                  <a:lnTo>
                    <a:pt x="3760" y="674"/>
                  </a:lnTo>
                  <a:lnTo>
                    <a:pt x="3771" y="657"/>
                  </a:lnTo>
                  <a:lnTo>
                    <a:pt x="3782" y="676"/>
                  </a:lnTo>
                  <a:lnTo>
                    <a:pt x="3793" y="682"/>
                  </a:lnTo>
                  <a:lnTo>
                    <a:pt x="3803" y="653"/>
                  </a:lnTo>
                  <a:lnTo>
                    <a:pt x="3814" y="613"/>
                  </a:lnTo>
                  <a:lnTo>
                    <a:pt x="3826" y="620"/>
                  </a:lnTo>
                  <a:lnTo>
                    <a:pt x="3837" y="638"/>
                  </a:lnTo>
                  <a:lnTo>
                    <a:pt x="3847" y="643"/>
                  </a:lnTo>
                  <a:lnTo>
                    <a:pt x="3858" y="643"/>
                  </a:lnTo>
                  <a:lnTo>
                    <a:pt x="3869" y="649"/>
                  </a:lnTo>
                  <a:lnTo>
                    <a:pt x="3880" y="659"/>
                  </a:lnTo>
                  <a:lnTo>
                    <a:pt x="3892" y="665"/>
                  </a:lnTo>
                  <a:lnTo>
                    <a:pt x="3902" y="665"/>
                  </a:lnTo>
                  <a:lnTo>
                    <a:pt x="3913" y="674"/>
                  </a:lnTo>
                  <a:lnTo>
                    <a:pt x="3924" y="684"/>
                  </a:lnTo>
                  <a:lnTo>
                    <a:pt x="3935" y="695"/>
                  </a:lnTo>
                  <a:lnTo>
                    <a:pt x="3946" y="703"/>
                  </a:lnTo>
                  <a:lnTo>
                    <a:pt x="3956" y="705"/>
                  </a:lnTo>
                  <a:lnTo>
                    <a:pt x="3967" y="676"/>
                  </a:lnTo>
                  <a:lnTo>
                    <a:pt x="3979" y="695"/>
                  </a:lnTo>
                  <a:lnTo>
                    <a:pt x="3990" y="691"/>
                  </a:lnTo>
                  <a:lnTo>
                    <a:pt x="4000" y="699"/>
                  </a:lnTo>
                  <a:lnTo>
                    <a:pt x="4011" y="707"/>
                  </a:lnTo>
                  <a:lnTo>
                    <a:pt x="4022" y="716"/>
                  </a:lnTo>
                  <a:lnTo>
                    <a:pt x="4033" y="726"/>
                  </a:lnTo>
                  <a:lnTo>
                    <a:pt x="4045" y="732"/>
                  </a:lnTo>
                  <a:lnTo>
                    <a:pt x="4055" y="739"/>
                  </a:lnTo>
                  <a:lnTo>
                    <a:pt x="4066" y="747"/>
                  </a:lnTo>
                  <a:lnTo>
                    <a:pt x="4077" y="638"/>
                  </a:lnTo>
                  <a:lnTo>
                    <a:pt x="4088" y="691"/>
                  </a:lnTo>
                  <a:lnTo>
                    <a:pt x="4099" y="701"/>
                  </a:lnTo>
                  <a:lnTo>
                    <a:pt x="4109" y="707"/>
                  </a:lnTo>
                  <a:lnTo>
                    <a:pt x="4120" y="713"/>
                  </a:lnTo>
                  <a:lnTo>
                    <a:pt x="4132" y="718"/>
                  </a:lnTo>
                  <a:lnTo>
                    <a:pt x="4143" y="724"/>
                  </a:lnTo>
                  <a:lnTo>
                    <a:pt x="4153" y="730"/>
                  </a:lnTo>
                  <a:lnTo>
                    <a:pt x="4164" y="739"/>
                  </a:lnTo>
                  <a:lnTo>
                    <a:pt x="4175" y="747"/>
                  </a:lnTo>
                  <a:lnTo>
                    <a:pt x="4186" y="757"/>
                  </a:lnTo>
                  <a:lnTo>
                    <a:pt x="4198" y="691"/>
                  </a:lnTo>
                  <a:lnTo>
                    <a:pt x="4208" y="720"/>
                  </a:lnTo>
                  <a:lnTo>
                    <a:pt x="4219" y="726"/>
                  </a:lnTo>
                  <a:lnTo>
                    <a:pt x="4230" y="728"/>
                  </a:lnTo>
                  <a:lnTo>
                    <a:pt x="4241" y="730"/>
                  </a:lnTo>
                  <a:lnTo>
                    <a:pt x="4252" y="736"/>
                  </a:lnTo>
                  <a:lnTo>
                    <a:pt x="4262" y="690"/>
                  </a:lnTo>
                  <a:lnTo>
                    <a:pt x="4274" y="638"/>
                  </a:lnTo>
                  <a:lnTo>
                    <a:pt x="4285" y="680"/>
                  </a:lnTo>
                  <a:lnTo>
                    <a:pt x="4296" y="693"/>
                  </a:lnTo>
                  <a:lnTo>
                    <a:pt x="4306" y="701"/>
                  </a:lnTo>
                  <a:lnTo>
                    <a:pt x="4317" y="703"/>
                  </a:lnTo>
                  <a:lnTo>
                    <a:pt x="4328" y="713"/>
                  </a:lnTo>
                  <a:lnTo>
                    <a:pt x="4339" y="722"/>
                  </a:lnTo>
                  <a:lnTo>
                    <a:pt x="4351" y="701"/>
                  </a:lnTo>
                  <a:lnTo>
                    <a:pt x="4361" y="707"/>
                  </a:lnTo>
                  <a:lnTo>
                    <a:pt x="4372" y="676"/>
                  </a:lnTo>
                  <a:lnTo>
                    <a:pt x="4383" y="699"/>
                  </a:lnTo>
                  <a:lnTo>
                    <a:pt x="4394" y="709"/>
                  </a:lnTo>
                  <a:lnTo>
                    <a:pt x="4405" y="718"/>
                  </a:lnTo>
                  <a:lnTo>
                    <a:pt x="4415" y="730"/>
                  </a:lnTo>
                  <a:lnTo>
                    <a:pt x="4427" y="672"/>
                  </a:lnTo>
                  <a:lnTo>
                    <a:pt x="4438" y="703"/>
                  </a:lnTo>
                  <a:lnTo>
                    <a:pt x="4449" y="713"/>
                  </a:lnTo>
                  <a:lnTo>
                    <a:pt x="4459" y="724"/>
                  </a:lnTo>
                  <a:lnTo>
                    <a:pt x="4470" y="736"/>
                  </a:lnTo>
                  <a:lnTo>
                    <a:pt x="4481" y="726"/>
                  </a:lnTo>
                  <a:lnTo>
                    <a:pt x="4492" y="734"/>
                  </a:lnTo>
                  <a:lnTo>
                    <a:pt x="4504" y="745"/>
                  </a:lnTo>
                  <a:lnTo>
                    <a:pt x="4514" y="757"/>
                  </a:lnTo>
                  <a:lnTo>
                    <a:pt x="4525" y="764"/>
                  </a:lnTo>
                  <a:lnTo>
                    <a:pt x="4536" y="772"/>
                  </a:lnTo>
                  <a:lnTo>
                    <a:pt x="4547" y="780"/>
                  </a:lnTo>
                  <a:lnTo>
                    <a:pt x="4557" y="786"/>
                  </a:lnTo>
                  <a:lnTo>
                    <a:pt x="4568" y="791"/>
                  </a:lnTo>
                  <a:lnTo>
                    <a:pt x="4580" y="797"/>
                  </a:lnTo>
                  <a:lnTo>
                    <a:pt x="4591" y="793"/>
                  </a:lnTo>
                  <a:lnTo>
                    <a:pt x="4602" y="793"/>
                  </a:lnTo>
                  <a:lnTo>
                    <a:pt x="4612" y="751"/>
                  </a:lnTo>
                  <a:lnTo>
                    <a:pt x="4623" y="766"/>
                  </a:lnTo>
                  <a:lnTo>
                    <a:pt x="4634" y="770"/>
                  </a:lnTo>
                  <a:lnTo>
                    <a:pt x="4645" y="684"/>
                  </a:lnTo>
                  <a:lnTo>
                    <a:pt x="4657" y="563"/>
                  </a:lnTo>
                  <a:lnTo>
                    <a:pt x="4667" y="586"/>
                  </a:lnTo>
                  <a:lnTo>
                    <a:pt x="4678" y="561"/>
                  </a:lnTo>
                  <a:lnTo>
                    <a:pt x="4689" y="486"/>
                  </a:lnTo>
                  <a:lnTo>
                    <a:pt x="4700" y="569"/>
                  </a:lnTo>
                  <a:lnTo>
                    <a:pt x="4710" y="599"/>
                  </a:lnTo>
                  <a:lnTo>
                    <a:pt x="4721" y="617"/>
                  </a:lnTo>
                  <a:lnTo>
                    <a:pt x="4733" y="634"/>
                  </a:lnTo>
                  <a:lnTo>
                    <a:pt x="4744" y="651"/>
                  </a:lnTo>
                  <a:lnTo>
                    <a:pt x="4755" y="663"/>
                  </a:lnTo>
                  <a:lnTo>
                    <a:pt x="4765" y="674"/>
                  </a:lnTo>
                  <a:lnTo>
                    <a:pt x="4776" y="688"/>
                  </a:lnTo>
                  <a:lnTo>
                    <a:pt x="4787" y="699"/>
                  </a:lnTo>
                  <a:lnTo>
                    <a:pt x="4798" y="707"/>
                  </a:lnTo>
                  <a:lnTo>
                    <a:pt x="4810" y="682"/>
                  </a:lnTo>
                  <a:lnTo>
                    <a:pt x="4820" y="695"/>
                  </a:lnTo>
                  <a:lnTo>
                    <a:pt x="4831" y="703"/>
                  </a:lnTo>
                  <a:lnTo>
                    <a:pt x="4842" y="713"/>
                  </a:lnTo>
                  <a:lnTo>
                    <a:pt x="4853" y="722"/>
                  </a:lnTo>
                  <a:lnTo>
                    <a:pt x="4863" y="647"/>
                  </a:lnTo>
                  <a:lnTo>
                    <a:pt x="4874" y="690"/>
                  </a:lnTo>
                  <a:lnTo>
                    <a:pt x="4886" y="699"/>
                  </a:lnTo>
                  <a:lnTo>
                    <a:pt x="4897" y="705"/>
                  </a:lnTo>
                  <a:lnTo>
                    <a:pt x="4908" y="680"/>
                  </a:lnTo>
                  <a:lnTo>
                    <a:pt x="4918" y="695"/>
                  </a:lnTo>
                  <a:lnTo>
                    <a:pt x="4929" y="665"/>
                  </a:lnTo>
                  <a:lnTo>
                    <a:pt x="4940" y="686"/>
                  </a:lnTo>
                  <a:lnTo>
                    <a:pt x="4952" y="690"/>
                  </a:lnTo>
                  <a:lnTo>
                    <a:pt x="4963" y="699"/>
                  </a:lnTo>
                  <a:lnTo>
                    <a:pt x="4973" y="709"/>
                  </a:lnTo>
                  <a:lnTo>
                    <a:pt x="4984" y="718"/>
                  </a:lnTo>
                  <a:lnTo>
                    <a:pt x="4995" y="726"/>
                  </a:lnTo>
                  <a:lnTo>
                    <a:pt x="5006" y="734"/>
                  </a:lnTo>
                  <a:lnTo>
                    <a:pt x="5016" y="739"/>
                  </a:lnTo>
                  <a:lnTo>
                    <a:pt x="5027" y="745"/>
                  </a:lnTo>
                  <a:lnTo>
                    <a:pt x="5039" y="751"/>
                  </a:lnTo>
                  <a:lnTo>
                    <a:pt x="5050" y="755"/>
                  </a:lnTo>
                  <a:lnTo>
                    <a:pt x="5061" y="761"/>
                  </a:lnTo>
                  <a:lnTo>
                    <a:pt x="5071" y="764"/>
                  </a:lnTo>
                  <a:lnTo>
                    <a:pt x="5082" y="762"/>
                  </a:lnTo>
                  <a:lnTo>
                    <a:pt x="5093" y="745"/>
                  </a:lnTo>
                  <a:lnTo>
                    <a:pt x="5105" y="747"/>
                  </a:lnTo>
                  <a:lnTo>
                    <a:pt x="5114" y="747"/>
                  </a:lnTo>
                  <a:lnTo>
                    <a:pt x="5126" y="747"/>
                  </a:lnTo>
                  <a:lnTo>
                    <a:pt x="5137" y="749"/>
                  </a:lnTo>
                  <a:lnTo>
                    <a:pt x="5148" y="753"/>
                  </a:lnTo>
                  <a:lnTo>
                    <a:pt x="5159" y="755"/>
                  </a:lnTo>
                  <a:lnTo>
                    <a:pt x="5169" y="759"/>
                  </a:lnTo>
                  <a:lnTo>
                    <a:pt x="5180" y="707"/>
                  </a:lnTo>
                  <a:lnTo>
                    <a:pt x="5192" y="709"/>
                  </a:lnTo>
                  <a:lnTo>
                    <a:pt x="5203" y="713"/>
                  </a:lnTo>
                  <a:lnTo>
                    <a:pt x="5214" y="705"/>
                  </a:lnTo>
                  <a:lnTo>
                    <a:pt x="5224" y="711"/>
                  </a:lnTo>
                  <a:lnTo>
                    <a:pt x="5235" y="713"/>
                  </a:lnTo>
                  <a:lnTo>
                    <a:pt x="5246" y="695"/>
                  </a:lnTo>
                  <a:lnTo>
                    <a:pt x="5258" y="682"/>
                  </a:lnTo>
                  <a:lnTo>
                    <a:pt x="5268" y="697"/>
                  </a:lnTo>
                  <a:lnTo>
                    <a:pt x="5279" y="705"/>
                  </a:lnTo>
                  <a:lnTo>
                    <a:pt x="5290" y="686"/>
                  </a:lnTo>
                  <a:lnTo>
                    <a:pt x="5301" y="682"/>
                  </a:lnTo>
                  <a:lnTo>
                    <a:pt x="5312" y="688"/>
                  </a:lnTo>
                </a:path>
              </a:pathLst>
            </a:custGeom>
            <a:noFill/>
            <a:ln w="15875">
              <a:solidFill>
                <a:srgbClr val="99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667" name="TextBox 611"/>
            <p:cNvSpPr txBox="1">
              <a:spLocks noChangeArrowheads="1"/>
            </p:cNvSpPr>
            <p:nvPr/>
          </p:nvSpPr>
          <p:spPr bwMode="auto">
            <a:xfrm rot="-5400000">
              <a:off x="8096250" y="3879850"/>
              <a:ext cx="1601788" cy="306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Calibri" pitchFamily="34" charset="0"/>
                </a:rPr>
                <a:t>Streamflow (cfs)</a:t>
              </a:r>
            </a:p>
          </p:txBody>
        </p:sp>
      </p:grpSp>
      <p:sp>
        <p:nvSpPr>
          <p:cNvPr id="611" name="Oval 610"/>
          <p:cNvSpPr>
            <a:spLocks noChangeArrowheads="1"/>
          </p:cNvSpPr>
          <p:nvPr/>
        </p:nvSpPr>
        <p:spPr bwMode="auto">
          <a:xfrm>
            <a:off x="3419475" y="3074988"/>
            <a:ext cx="511175" cy="665162"/>
          </a:xfrm>
          <a:prstGeom prst="ellipse">
            <a:avLst/>
          </a:prstGeom>
          <a:noFill/>
          <a:ln w="63500" algn="ctr">
            <a:solidFill>
              <a:srgbClr val="FF00FF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1665" name="Text Box 1068"/>
          <p:cNvSpPr txBox="1">
            <a:spLocks noChangeArrowheads="1"/>
          </p:cNvSpPr>
          <p:nvPr/>
        </p:nvSpPr>
        <p:spPr bwMode="auto">
          <a:xfrm>
            <a:off x="7219950" y="6340475"/>
            <a:ext cx="1924050" cy="30797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solidFill>
                  <a:schemeClr val="bg2"/>
                </a:solidFill>
                <a:latin typeface="Calibri" pitchFamily="34" charset="0"/>
              </a:rPr>
              <a:t>Hunt et al. (2009)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0"/>
            <a:ext cx="6878638" cy="925513"/>
          </a:xfrm>
        </p:spPr>
        <p:txBody>
          <a:bodyPr/>
          <a:lstStyle/>
          <a:p>
            <a:r>
              <a:rPr lang="en-US" sz="4000" dirty="0">
                <a:latin typeface="Calibri" pitchFamily="34" charset="0"/>
              </a:rPr>
              <a:t>Automated superobservations </a:t>
            </a:r>
            <a:r>
              <a:rPr lang="en-US" sz="1400" dirty="0">
                <a:latin typeface="Calibri" pitchFamily="34" charset="0"/>
              </a:rPr>
              <a:t>(PEST utility supobsprep.exe)</a:t>
            </a:r>
          </a:p>
        </p:txBody>
      </p:sp>
      <p:sp>
        <p:nvSpPr>
          <p:cNvPr id="12291" name="AutoShape 11"/>
          <p:cNvSpPr>
            <a:spLocks noChangeAspect="1" noChangeArrowheads="1" noTextEdit="1"/>
          </p:cNvSpPr>
          <p:nvPr/>
        </p:nvSpPr>
        <p:spPr bwMode="auto">
          <a:xfrm>
            <a:off x="558800" y="941388"/>
            <a:ext cx="8064500" cy="585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292" name="Rectangle 13"/>
          <p:cNvSpPr>
            <a:spLocks noChangeArrowheads="1"/>
          </p:cNvSpPr>
          <p:nvPr/>
        </p:nvSpPr>
        <p:spPr bwMode="auto">
          <a:xfrm>
            <a:off x="563563" y="946150"/>
            <a:ext cx="8054975" cy="5848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293" name="Rectangle 14"/>
          <p:cNvSpPr>
            <a:spLocks noChangeArrowheads="1"/>
          </p:cNvSpPr>
          <p:nvPr/>
        </p:nvSpPr>
        <p:spPr bwMode="auto">
          <a:xfrm>
            <a:off x="1941513" y="1122363"/>
            <a:ext cx="6545262" cy="53371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294" name="Freeform 15"/>
          <p:cNvSpPr>
            <a:spLocks noEditPoints="1"/>
          </p:cNvSpPr>
          <p:nvPr/>
        </p:nvSpPr>
        <p:spPr bwMode="auto">
          <a:xfrm>
            <a:off x="1936750" y="1114425"/>
            <a:ext cx="6535738" cy="4275138"/>
          </a:xfrm>
          <a:custGeom>
            <a:avLst/>
            <a:gdLst>
              <a:gd name="T0" fmla="*/ 0 w 4117"/>
              <a:gd name="T1" fmla="*/ 4267201 h 2693"/>
              <a:gd name="T2" fmla="*/ 6535738 w 4117"/>
              <a:gd name="T3" fmla="*/ 4267201 h 2693"/>
              <a:gd name="T4" fmla="*/ 6535738 w 4117"/>
              <a:gd name="T5" fmla="*/ 4275138 h 2693"/>
              <a:gd name="T6" fmla="*/ 0 w 4117"/>
              <a:gd name="T7" fmla="*/ 4275138 h 2693"/>
              <a:gd name="T8" fmla="*/ 0 w 4117"/>
              <a:gd name="T9" fmla="*/ 4267201 h 2693"/>
              <a:gd name="T10" fmla="*/ 0 w 4117"/>
              <a:gd name="T11" fmla="*/ 3197225 h 2693"/>
              <a:gd name="T12" fmla="*/ 6535738 w 4117"/>
              <a:gd name="T13" fmla="*/ 3197225 h 2693"/>
              <a:gd name="T14" fmla="*/ 6535738 w 4117"/>
              <a:gd name="T15" fmla="*/ 3206750 h 2693"/>
              <a:gd name="T16" fmla="*/ 0 w 4117"/>
              <a:gd name="T17" fmla="*/ 3206750 h 2693"/>
              <a:gd name="T18" fmla="*/ 0 w 4117"/>
              <a:gd name="T19" fmla="*/ 3197225 h 2693"/>
              <a:gd name="T20" fmla="*/ 0 w 4117"/>
              <a:gd name="T21" fmla="*/ 2128838 h 2693"/>
              <a:gd name="T22" fmla="*/ 6535738 w 4117"/>
              <a:gd name="T23" fmla="*/ 2128838 h 2693"/>
              <a:gd name="T24" fmla="*/ 6535738 w 4117"/>
              <a:gd name="T25" fmla="*/ 2136775 h 2693"/>
              <a:gd name="T26" fmla="*/ 0 w 4117"/>
              <a:gd name="T27" fmla="*/ 2136775 h 2693"/>
              <a:gd name="T28" fmla="*/ 0 w 4117"/>
              <a:gd name="T29" fmla="*/ 2128838 h 2693"/>
              <a:gd name="T30" fmla="*/ 0 w 4117"/>
              <a:gd name="T31" fmla="*/ 1068388 h 2693"/>
              <a:gd name="T32" fmla="*/ 6535738 w 4117"/>
              <a:gd name="T33" fmla="*/ 1068388 h 2693"/>
              <a:gd name="T34" fmla="*/ 6535738 w 4117"/>
              <a:gd name="T35" fmla="*/ 1077913 h 2693"/>
              <a:gd name="T36" fmla="*/ 0 w 4117"/>
              <a:gd name="T37" fmla="*/ 1077913 h 2693"/>
              <a:gd name="T38" fmla="*/ 0 w 4117"/>
              <a:gd name="T39" fmla="*/ 1068388 h 2693"/>
              <a:gd name="T40" fmla="*/ 0 w 4117"/>
              <a:gd name="T41" fmla="*/ 0 h 2693"/>
              <a:gd name="T42" fmla="*/ 6535738 w 4117"/>
              <a:gd name="T43" fmla="*/ 0 h 2693"/>
              <a:gd name="T44" fmla="*/ 6535738 w 4117"/>
              <a:gd name="T45" fmla="*/ 7938 h 2693"/>
              <a:gd name="T46" fmla="*/ 0 w 4117"/>
              <a:gd name="T47" fmla="*/ 7938 h 2693"/>
              <a:gd name="T48" fmla="*/ 0 w 4117"/>
              <a:gd name="T49" fmla="*/ 0 h 269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4117"/>
              <a:gd name="T76" fmla="*/ 0 h 2693"/>
              <a:gd name="T77" fmla="*/ 4117 w 4117"/>
              <a:gd name="T78" fmla="*/ 2693 h 2693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4117" h="2693">
                <a:moveTo>
                  <a:pt x="0" y="2688"/>
                </a:moveTo>
                <a:lnTo>
                  <a:pt x="4117" y="2688"/>
                </a:lnTo>
                <a:lnTo>
                  <a:pt x="4117" y="2693"/>
                </a:lnTo>
                <a:lnTo>
                  <a:pt x="0" y="2693"/>
                </a:lnTo>
                <a:lnTo>
                  <a:pt x="0" y="2688"/>
                </a:lnTo>
                <a:close/>
                <a:moveTo>
                  <a:pt x="0" y="2014"/>
                </a:moveTo>
                <a:lnTo>
                  <a:pt x="4117" y="2014"/>
                </a:lnTo>
                <a:lnTo>
                  <a:pt x="4117" y="2020"/>
                </a:lnTo>
                <a:lnTo>
                  <a:pt x="0" y="2020"/>
                </a:lnTo>
                <a:lnTo>
                  <a:pt x="0" y="2014"/>
                </a:lnTo>
                <a:close/>
                <a:moveTo>
                  <a:pt x="0" y="1341"/>
                </a:moveTo>
                <a:lnTo>
                  <a:pt x="4117" y="1341"/>
                </a:lnTo>
                <a:lnTo>
                  <a:pt x="4117" y="1346"/>
                </a:lnTo>
                <a:lnTo>
                  <a:pt x="0" y="1346"/>
                </a:lnTo>
                <a:lnTo>
                  <a:pt x="0" y="1341"/>
                </a:lnTo>
                <a:close/>
                <a:moveTo>
                  <a:pt x="0" y="673"/>
                </a:moveTo>
                <a:lnTo>
                  <a:pt x="4117" y="673"/>
                </a:lnTo>
                <a:lnTo>
                  <a:pt x="4117" y="679"/>
                </a:lnTo>
                <a:lnTo>
                  <a:pt x="0" y="679"/>
                </a:lnTo>
                <a:lnTo>
                  <a:pt x="0" y="673"/>
                </a:lnTo>
                <a:close/>
                <a:moveTo>
                  <a:pt x="0" y="0"/>
                </a:moveTo>
                <a:lnTo>
                  <a:pt x="4117" y="0"/>
                </a:lnTo>
                <a:lnTo>
                  <a:pt x="4117" y="5"/>
                </a:lnTo>
                <a:lnTo>
                  <a:pt x="0" y="5"/>
                </a:lnTo>
                <a:lnTo>
                  <a:pt x="0" y="0"/>
                </a:lnTo>
                <a:close/>
              </a:path>
            </a:pathLst>
          </a:custGeom>
          <a:solidFill>
            <a:srgbClr val="868686"/>
          </a:solidFill>
          <a:ln w="9525" cap="flat">
            <a:solidFill>
              <a:srgbClr val="868686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295" name="Rectangle 17"/>
          <p:cNvSpPr>
            <a:spLocks noChangeArrowheads="1"/>
          </p:cNvSpPr>
          <p:nvPr/>
        </p:nvSpPr>
        <p:spPr bwMode="auto">
          <a:xfrm>
            <a:off x="1931988" y="1117600"/>
            <a:ext cx="9525" cy="5327650"/>
          </a:xfrm>
          <a:prstGeom prst="rect">
            <a:avLst/>
          </a:prstGeom>
          <a:solidFill>
            <a:srgbClr val="868686"/>
          </a:solidFill>
          <a:ln w="9525">
            <a:solidFill>
              <a:srgbClr val="868686"/>
            </a:solidFill>
            <a:bevel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296" name="Freeform 18"/>
          <p:cNvSpPr>
            <a:spLocks noEditPoints="1"/>
          </p:cNvSpPr>
          <p:nvPr/>
        </p:nvSpPr>
        <p:spPr bwMode="auto">
          <a:xfrm>
            <a:off x="1874838" y="1114425"/>
            <a:ext cx="61912" cy="5335588"/>
          </a:xfrm>
          <a:custGeom>
            <a:avLst/>
            <a:gdLst>
              <a:gd name="T0" fmla="*/ 0 w 39"/>
              <a:gd name="T1" fmla="*/ 5327651 h 3361"/>
              <a:gd name="T2" fmla="*/ 61912 w 39"/>
              <a:gd name="T3" fmla="*/ 5327651 h 3361"/>
              <a:gd name="T4" fmla="*/ 61912 w 39"/>
              <a:gd name="T5" fmla="*/ 5335588 h 3361"/>
              <a:gd name="T6" fmla="*/ 0 w 39"/>
              <a:gd name="T7" fmla="*/ 5335588 h 3361"/>
              <a:gd name="T8" fmla="*/ 0 w 39"/>
              <a:gd name="T9" fmla="*/ 5327651 h 3361"/>
              <a:gd name="T10" fmla="*/ 0 w 39"/>
              <a:gd name="T11" fmla="*/ 4267201 h 3361"/>
              <a:gd name="T12" fmla="*/ 61912 w 39"/>
              <a:gd name="T13" fmla="*/ 4267201 h 3361"/>
              <a:gd name="T14" fmla="*/ 61912 w 39"/>
              <a:gd name="T15" fmla="*/ 4275138 h 3361"/>
              <a:gd name="T16" fmla="*/ 0 w 39"/>
              <a:gd name="T17" fmla="*/ 4275138 h 3361"/>
              <a:gd name="T18" fmla="*/ 0 w 39"/>
              <a:gd name="T19" fmla="*/ 4267201 h 3361"/>
              <a:gd name="T20" fmla="*/ 0 w 39"/>
              <a:gd name="T21" fmla="*/ 3197225 h 3361"/>
              <a:gd name="T22" fmla="*/ 61912 w 39"/>
              <a:gd name="T23" fmla="*/ 3197225 h 3361"/>
              <a:gd name="T24" fmla="*/ 61912 w 39"/>
              <a:gd name="T25" fmla="*/ 3206750 h 3361"/>
              <a:gd name="T26" fmla="*/ 0 w 39"/>
              <a:gd name="T27" fmla="*/ 3206750 h 3361"/>
              <a:gd name="T28" fmla="*/ 0 w 39"/>
              <a:gd name="T29" fmla="*/ 3197225 h 3361"/>
              <a:gd name="T30" fmla="*/ 0 w 39"/>
              <a:gd name="T31" fmla="*/ 2128838 h 3361"/>
              <a:gd name="T32" fmla="*/ 61912 w 39"/>
              <a:gd name="T33" fmla="*/ 2128838 h 3361"/>
              <a:gd name="T34" fmla="*/ 61912 w 39"/>
              <a:gd name="T35" fmla="*/ 2136775 h 3361"/>
              <a:gd name="T36" fmla="*/ 0 w 39"/>
              <a:gd name="T37" fmla="*/ 2136775 h 3361"/>
              <a:gd name="T38" fmla="*/ 0 w 39"/>
              <a:gd name="T39" fmla="*/ 2128838 h 3361"/>
              <a:gd name="T40" fmla="*/ 0 w 39"/>
              <a:gd name="T41" fmla="*/ 1068388 h 3361"/>
              <a:gd name="T42" fmla="*/ 61912 w 39"/>
              <a:gd name="T43" fmla="*/ 1068388 h 3361"/>
              <a:gd name="T44" fmla="*/ 61912 w 39"/>
              <a:gd name="T45" fmla="*/ 1077913 h 3361"/>
              <a:gd name="T46" fmla="*/ 0 w 39"/>
              <a:gd name="T47" fmla="*/ 1077913 h 3361"/>
              <a:gd name="T48" fmla="*/ 0 w 39"/>
              <a:gd name="T49" fmla="*/ 1068388 h 3361"/>
              <a:gd name="T50" fmla="*/ 0 w 39"/>
              <a:gd name="T51" fmla="*/ 0 h 3361"/>
              <a:gd name="T52" fmla="*/ 61912 w 39"/>
              <a:gd name="T53" fmla="*/ 0 h 3361"/>
              <a:gd name="T54" fmla="*/ 61912 w 39"/>
              <a:gd name="T55" fmla="*/ 7938 h 3361"/>
              <a:gd name="T56" fmla="*/ 0 w 39"/>
              <a:gd name="T57" fmla="*/ 7938 h 3361"/>
              <a:gd name="T58" fmla="*/ 0 w 39"/>
              <a:gd name="T59" fmla="*/ 0 h 3361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39"/>
              <a:gd name="T91" fmla="*/ 0 h 3361"/>
              <a:gd name="T92" fmla="*/ 39 w 39"/>
              <a:gd name="T93" fmla="*/ 3361 h 3361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39" h="3361">
                <a:moveTo>
                  <a:pt x="0" y="3356"/>
                </a:moveTo>
                <a:lnTo>
                  <a:pt x="39" y="3356"/>
                </a:lnTo>
                <a:lnTo>
                  <a:pt x="39" y="3361"/>
                </a:lnTo>
                <a:lnTo>
                  <a:pt x="0" y="3361"/>
                </a:lnTo>
                <a:lnTo>
                  <a:pt x="0" y="3356"/>
                </a:lnTo>
                <a:close/>
                <a:moveTo>
                  <a:pt x="0" y="2688"/>
                </a:moveTo>
                <a:lnTo>
                  <a:pt x="39" y="2688"/>
                </a:lnTo>
                <a:lnTo>
                  <a:pt x="39" y="2693"/>
                </a:lnTo>
                <a:lnTo>
                  <a:pt x="0" y="2693"/>
                </a:lnTo>
                <a:lnTo>
                  <a:pt x="0" y="2688"/>
                </a:lnTo>
                <a:close/>
                <a:moveTo>
                  <a:pt x="0" y="2014"/>
                </a:moveTo>
                <a:lnTo>
                  <a:pt x="39" y="2014"/>
                </a:lnTo>
                <a:lnTo>
                  <a:pt x="39" y="2020"/>
                </a:lnTo>
                <a:lnTo>
                  <a:pt x="0" y="2020"/>
                </a:lnTo>
                <a:lnTo>
                  <a:pt x="0" y="2014"/>
                </a:lnTo>
                <a:close/>
                <a:moveTo>
                  <a:pt x="0" y="1341"/>
                </a:moveTo>
                <a:lnTo>
                  <a:pt x="39" y="1341"/>
                </a:lnTo>
                <a:lnTo>
                  <a:pt x="39" y="1346"/>
                </a:lnTo>
                <a:lnTo>
                  <a:pt x="0" y="1346"/>
                </a:lnTo>
                <a:lnTo>
                  <a:pt x="0" y="1341"/>
                </a:lnTo>
                <a:close/>
                <a:moveTo>
                  <a:pt x="0" y="673"/>
                </a:moveTo>
                <a:lnTo>
                  <a:pt x="39" y="673"/>
                </a:lnTo>
                <a:lnTo>
                  <a:pt x="39" y="679"/>
                </a:lnTo>
                <a:lnTo>
                  <a:pt x="0" y="679"/>
                </a:lnTo>
                <a:lnTo>
                  <a:pt x="0" y="673"/>
                </a:lnTo>
                <a:close/>
                <a:moveTo>
                  <a:pt x="0" y="0"/>
                </a:moveTo>
                <a:lnTo>
                  <a:pt x="39" y="0"/>
                </a:lnTo>
                <a:lnTo>
                  <a:pt x="39" y="5"/>
                </a:lnTo>
                <a:lnTo>
                  <a:pt x="0" y="5"/>
                </a:lnTo>
                <a:lnTo>
                  <a:pt x="0" y="0"/>
                </a:lnTo>
                <a:close/>
              </a:path>
            </a:pathLst>
          </a:custGeom>
          <a:solidFill>
            <a:srgbClr val="868686"/>
          </a:solidFill>
          <a:ln w="9525" cap="flat">
            <a:solidFill>
              <a:srgbClr val="868686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297" name="Rectangle 19"/>
          <p:cNvSpPr>
            <a:spLocks noChangeArrowheads="1"/>
          </p:cNvSpPr>
          <p:nvPr/>
        </p:nvSpPr>
        <p:spPr bwMode="auto">
          <a:xfrm>
            <a:off x="1936750" y="6442075"/>
            <a:ext cx="6535738" cy="7938"/>
          </a:xfrm>
          <a:prstGeom prst="rect">
            <a:avLst/>
          </a:prstGeom>
          <a:solidFill>
            <a:srgbClr val="868686"/>
          </a:solidFill>
          <a:ln w="9525">
            <a:solidFill>
              <a:srgbClr val="868686"/>
            </a:solidFill>
            <a:bevel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298" name="Freeform 20"/>
          <p:cNvSpPr>
            <a:spLocks noEditPoints="1"/>
          </p:cNvSpPr>
          <p:nvPr/>
        </p:nvSpPr>
        <p:spPr bwMode="auto">
          <a:xfrm>
            <a:off x="1931988" y="6445250"/>
            <a:ext cx="6545262" cy="44450"/>
          </a:xfrm>
          <a:custGeom>
            <a:avLst/>
            <a:gdLst>
              <a:gd name="T0" fmla="*/ 9525 w 4123"/>
              <a:gd name="T1" fmla="*/ 0 h 28"/>
              <a:gd name="T2" fmla="*/ 9525 w 4123"/>
              <a:gd name="T3" fmla="*/ 44450 h 28"/>
              <a:gd name="T4" fmla="*/ 0 w 4123"/>
              <a:gd name="T5" fmla="*/ 44450 h 28"/>
              <a:gd name="T6" fmla="*/ 0 w 4123"/>
              <a:gd name="T7" fmla="*/ 0 h 28"/>
              <a:gd name="T8" fmla="*/ 9525 w 4123"/>
              <a:gd name="T9" fmla="*/ 0 h 28"/>
              <a:gd name="T10" fmla="*/ 3278187 w 4123"/>
              <a:gd name="T11" fmla="*/ 0 h 28"/>
              <a:gd name="T12" fmla="*/ 3278187 w 4123"/>
              <a:gd name="T13" fmla="*/ 44450 h 28"/>
              <a:gd name="T14" fmla="*/ 3268662 w 4123"/>
              <a:gd name="T15" fmla="*/ 44450 h 28"/>
              <a:gd name="T16" fmla="*/ 3268662 w 4123"/>
              <a:gd name="T17" fmla="*/ 0 h 28"/>
              <a:gd name="T18" fmla="*/ 3278187 w 4123"/>
              <a:gd name="T19" fmla="*/ 0 h 28"/>
              <a:gd name="T20" fmla="*/ 6545262 w 4123"/>
              <a:gd name="T21" fmla="*/ 0 h 28"/>
              <a:gd name="T22" fmla="*/ 6545262 w 4123"/>
              <a:gd name="T23" fmla="*/ 44450 h 28"/>
              <a:gd name="T24" fmla="*/ 6537325 w 4123"/>
              <a:gd name="T25" fmla="*/ 44450 h 28"/>
              <a:gd name="T26" fmla="*/ 6537325 w 4123"/>
              <a:gd name="T27" fmla="*/ 0 h 28"/>
              <a:gd name="T28" fmla="*/ 6545262 w 4123"/>
              <a:gd name="T29" fmla="*/ 0 h 2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123"/>
              <a:gd name="T46" fmla="*/ 0 h 28"/>
              <a:gd name="T47" fmla="*/ 4123 w 4123"/>
              <a:gd name="T48" fmla="*/ 28 h 2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123" h="28">
                <a:moveTo>
                  <a:pt x="6" y="0"/>
                </a:moveTo>
                <a:lnTo>
                  <a:pt x="6" y="28"/>
                </a:lnTo>
                <a:lnTo>
                  <a:pt x="0" y="28"/>
                </a:lnTo>
                <a:lnTo>
                  <a:pt x="0" y="0"/>
                </a:lnTo>
                <a:lnTo>
                  <a:pt x="6" y="0"/>
                </a:lnTo>
                <a:close/>
                <a:moveTo>
                  <a:pt x="2065" y="0"/>
                </a:moveTo>
                <a:lnTo>
                  <a:pt x="2065" y="28"/>
                </a:lnTo>
                <a:lnTo>
                  <a:pt x="2059" y="28"/>
                </a:lnTo>
                <a:lnTo>
                  <a:pt x="2059" y="0"/>
                </a:lnTo>
                <a:lnTo>
                  <a:pt x="2065" y="0"/>
                </a:lnTo>
                <a:close/>
                <a:moveTo>
                  <a:pt x="4123" y="0"/>
                </a:moveTo>
                <a:lnTo>
                  <a:pt x="4123" y="28"/>
                </a:lnTo>
                <a:lnTo>
                  <a:pt x="4118" y="28"/>
                </a:lnTo>
                <a:lnTo>
                  <a:pt x="4118" y="0"/>
                </a:lnTo>
                <a:lnTo>
                  <a:pt x="4123" y="0"/>
                </a:lnTo>
                <a:close/>
              </a:path>
            </a:pathLst>
          </a:custGeom>
          <a:solidFill>
            <a:srgbClr val="868686"/>
          </a:solidFill>
          <a:ln w="9525" cap="flat">
            <a:solidFill>
              <a:srgbClr val="868686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299" name="Rectangle 21"/>
          <p:cNvSpPr>
            <a:spLocks noChangeArrowheads="1"/>
          </p:cNvSpPr>
          <p:nvPr/>
        </p:nvSpPr>
        <p:spPr bwMode="auto">
          <a:xfrm>
            <a:off x="3179763" y="1706563"/>
            <a:ext cx="9191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700" b="1" dirty="0">
                <a:solidFill>
                  <a:srgbClr val="000000"/>
                </a:solidFill>
                <a:latin typeface="Calibri" pitchFamily="34" charset="0"/>
              </a:rPr>
              <a:t>2.08E+04</a:t>
            </a:r>
            <a:endParaRPr lang="en-US" dirty="0"/>
          </a:p>
        </p:txBody>
      </p:sp>
      <p:sp>
        <p:nvSpPr>
          <p:cNvPr id="12300" name="Rectangle 23"/>
          <p:cNvSpPr>
            <a:spLocks noChangeArrowheads="1"/>
          </p:cNvSpPr>
          <p:nvPr/>
        </p:nvSpPr>
        <p:spPr bwMode="auto">
          <a:xfrm>
            <a:off x="1157288" y="6327775"/>
            <a:ext cx="7334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Calibri" pitchFamily="34" charset="0"/>
              </a:rPr>
              <a:t>0.0E+00</a:t>
            </a:r>
            <a:endParaRPr lang="en-US" dirty="0"/>
          </a:p>
        </p:txBody>
      </p:sp>
      <p:sp>
        <p:nvSpPr>
          <p:cNvPr id="12301" name="Rectangle 24"/>
          <p:cNvSpPr>
            <a:spLocks noChangeArrowheads="1"/>
          </p:cNvSpPr>
          <p:nvPr/>
        </p:nvSpPr>
        <p:spPr bwMode="auto">
          <a:xfrm>
            <a:off x="1157288" y="5262563"/>
            <a:ext cx="733425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Calibri" pitchFamily="34" charset="0"/>
              </a:rPr>
              <a:t>5.0E+03</a:t>
            </a:r>
            <a:endParaRPr lang="en-US" dirty="0"/>
          </a:p>
        </p:txBody>
      </p:sp>
      <p:sp>
        <p:nvSpPr>
          <p:cNvPr id="12302" name="Rectangle 25"/>
          <p:cNvSpPr>
            <a:spLocks noChangeArrowheads="1"/>
          </p:cNvSpPr>
          <p:nvPr/>
        </p:nvSpPr>
        <p:spPr bwMode="auto">
          <a:xfrm>
            <a:off x="1157288" y="4195763"/>
            <a:ext cx="7334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Calibri" pitchFamily="34" charset="0"/>
              </a:rPr>
              <a:t>1.0E+04</a:t>
            </a:r>
            <a:endParaRPr lang="en-US" dirty="0"/>
          </a:p>
        </p:txBody>
      </p:sp>
      <p:sp>
        <p:nvSpPr>
          <p:cNvPr id="12303" name="Rectangle 26"/>
          <p:cNvSpPr>
            <a:spLocks noChangeArrowheads="1"/>
          </p:cNvSpPr>
          <p:nvPr/>
        </p:nvSpPr>
        <p:spPr bwMode="auto">
          <a:xfrm>
            <a:off x="1157288" y="3130550"/>
            <a:ext cx="733425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Calibri" pitchFamily="34" charset="0"/>
              </a:rPr>
              <a:t>1.5E+04</a:t>
            </a:r>
            <a:endParaRPr lang="en-US" dirty="0"/>
          </a:p>
        </p:txBody>
      </p:sp>
      <p:sp>
        <p:nvSpPr>
          <p:cNvPr id="12304" name="Rectangle 27"/>
          <p:cNvSpPr>
            <a:spLocks noChangeArrowheads="1"/>
          </p:cNvSpPr>
          <p:nvPr/>
        </p:nvSpPr>
        <p:spPr bwMode="auto">
          <a:xfrm>
            <a:off x="1157288" y="2063750"/>
            <a:ext cx="7334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Calibri" pitchFamily="34" charset="0"/>
              </a:rPr>
              <a:t>2.0E+04</a:t>
            </a:r>
            <a:endParaRPr lang="en-US" dirty="0"/>
          </a:p>
        </p:txBody>
      </p:sp>
      <p:sp>
        <p:nvSpPr>
          <p:cNvPr id="12305" name="Rectangle 28"/>
          <p:cNvSpPr>
            <a:spLocks noChangeArrowheads="1"/>
          </p:cNvSpPr>
          <p:nvPr/>
        </p:nvSpPr>
        <p:spPr bwMode="auto">
          <a:xfrm>
            <a:off x="1157288" y="998538"/>
            <a:ext cx="733425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Calibri" pitchFamily="34" charset="0"/>
              </a:rPr>
              <a:t>2.5E+04</a:t>
            </a:r>
            <a:endParaRPr lang="en-US" dirty="0"/>
          </a:p>
        </p:txBody>
      </p:sp>
      <p:sp>
        <p:nvSpPr>
          <p:cNvPr id="12307" name="Rectangle 31"/>
          <p:cNvSpPr>
            <a:spLocks noChangeArrowheads="1"/>
          </p:cNvSpPr>
          <p:nvPr/>
        </p:nvSpPr>
        <p:spPr bwMode="auto">
          <a:xfrm rot="-5400000">
            <a:off x="226219" y="3936207"/>
            <a:ext cx="132873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itchFamily="34" charset="0"/>
              </a:rPr>
              <a:t>Total Phi</a:t>
            </a:r>
            <a:endParaRPr lang="en-US" dirty="0"/>
          </a:p>
        </p:txBody>
      </p:sp>
      <p:sp>
        <p:nvSpPr>
          <p:cNvPr id="12308" name="Freeform 32"/>
          <p:cNvSpPr>
            <a:spLocks noEditPoints="1"/>
          </p:cNvSpPr>
          <p:nvPr/>
        </p:nvSpPr>
        <p:spPr bwMode="auto">
          <a:xfrm>
            <a:off x="563563" y="946150"/>
            <a:ext cx="8054975" cy="5848350"/>
          </a:xfrm>
          <a:custGeom>
            <a:avLst/>
            <a:gdLst>
              <a:gd name="T0" fmla="*/ 0 w 14592"/>
              <a:gd name="T1" fmla="*/ 4417 h 10592"/>
              <a:gd name="T2" fmla="*/ 4416 w 14592"/>
              <a:gd name="T3" fmla="*/ 0 h 10592"/>
              <a:gd name="T4" fmla="*/ 8050559 w 14592"/>
              <a:gd name="T5" fmla="*/ 0 h 10592"/>
              <a:gd name="T6" fmla="*/ 8054975 w 14592"/>
              <a:gd name="T7" fmla="*/ 4417 h 10592"/>
              <a:gd name="T8" fmla="*/ 8054975 w 14592"/>
              <a:gd name="T9" fmla="*/ 5843933 h 10592"/>
              <a:gd name="T10" fmla="*/ 8050559 w 14592"/>
              <a:gd name="T11" fmla="*/ 5848350 h 10592"/>
              <a:gd name="T12" fmla="*/ 4416 w 14592"/>
              <a:gd name="T13" fmla="*/ 5848350 h 10592"/>
              <a:gd name="T14" fmla="*/ 0 w 14592"/>
              <a:gd name="T15" fmla="*/ 5843933 h 10592"/>
              <a:gd name="T16" fmla="*/ 0 w 14592"/>
              <a:gd name="T17" fmla="*/ 4417 h 10592"/>
              <a:gd name="T18" fmla="*/ 8832 w 14592"/>
              <a:gd name="T19" fmla="*/ 5843933 h 10592"/>
              <a:gd name="T20" fmla="*/ 4416 w 14592"/>
              <a:gd name="T21" fmla="*/ 5839516 h 10592"/>
              <a:gd name="T22" fmla="*/ 8050559 w 14592"/>
              <a:gd name="T23" fmla="*/ 5839516 h 10592"/>
              <a:gd name="T24" fmla="*/ 8046143 w 14592"/>
              <a:gd name="T25" fmla="*/ 5843933 h 10592"/>
              <a:gd name="T26" fmla="*/ 8046143 w 14592"/>
              <a:gd name="T27" fmla="*/ 4417 h 10592"/>
              <a:gd name="T28" fmla="*/ 8050559 w 14592"/>
              <a:gd name="T29" fmla="*/ 8834 h 10592"/>
              <a:gd name="T30" fmla="*/ 4416 w 14592"/>
              <a:gd name="T31" fmla="*/ 8834 h 10592"/>
              <a:gd name="T32" fmla="*/ 8832 w 14592"/>
              <a:gd name="T33" fmla="*/ 4417 h 10592"/>
              <a:gd name="T34" fmla="*/ 8832 w 14592"/>
              <a:gd name="T35" fmla="*/ 5843933 h 1059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4592"/>
              <a:gd name="T55" fmla="*/ 0 h 10592"/>
              <a:gd name="T56" fmla="*/ 14592 w 14592"/>
              <a:gd name="T57" fmla="*/ 10592 h 10592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4592" h="10592">
                <a:moveTo>
                  <a:pt x="0" y="8"/>
                </a:moveTo>
                <a:cubicBezTo>
                  <a:pt x="0" y="4"/>
                  <a:pt x="4" y="0"/>
                  <a:pt x="8" y="0"/>
                </a:cubicBezTo>
                <a:lnTo>
                  <a:pt x="14584" y="0"/>
                </a:lnTo>
                <a:cubicBezTo>
                  <a:pt x="14589" y="0"/>
                  <a:pt x="14592" y="4"/>
                  <a:pt x="14592" y="8"/>
                </a:cubicBezTo>
                <a:lnTo>
                  <a:pt x="14592" y="10584"/>
                </a:lnTo>
                <a:cubicBezTo>
                  <a:pt x="14592" y="10589"/>
                  <a:pt x="14589" y="10592"/>
                  <a:pt x="14584" y="10592"/>
                </a:cubicBezTo>
                <a:lnTo>
                  <a:pt x="8" y="10592"/>
                </a:lnTo>
                <a:cubicBezTo>
                  <a:pt x="4" y="10592"/>
                  <a:pt x="0" y="10589"/>
                  <a:pt x="0" y="10584"/>
                </a:cubicBezTo>
                <a:lnTo>
                  <a:pt x="0" y="8"/>
                </a:lnTo>
                <a:close/>
                <a:moveTo>
                  <a:pt x="16" y="10584"/>
                </a:moveTo>
                <a:lnTo>
                  <a:pt x="8" y="10576"/>
                </a:lnTo>
                <a:lnTo>
                  <a:pt x="14584" y="10576"/>
                </a:lnTo>
                <a:lnTo>
                  <a:pt x="14576" y="10584"/>
                </a:lnTo>
                <a:lnTo>
                  <a:pt x="14576" y="8"/>
                </a:lnTo>
                <a:lnTo>
                  <a:pt x="14584" y="16"/>
                </a:lnTo>
                <a:lnTo>
                  <a:pt x="8" y="16"/>
                </a:lnTo>
                <a:lnTo>
                  <a:pt x="16" y="8"/>
                </a:lnTo>
                <a:lnTo>
                  <a:pt x="16" y="10584"/>
                </a:lnTo>
                <a:close/>
              </a:path>
            </a:pathLst>
          </a:custGeom>
          <a:solidFill>
            <a:srgbClr val="868686"/>
          </a:solidFill>
          <a:ln w="0" cap="flat">
            <a:solidFill>
              <a:srgbClr val="868686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2309" name="Rectangle 35"/>
          <p:cNvSpPr>
            <a:spLocks noChangeArrowheads="1"/>
          </p:cNvSpPr>
          <p:nvPr/>
        </p:nvSpPr>
        <p:spPr bwMode="auto">
          <a:xfrm>
            <a:off x="2921000" y="2019300"/>
            <a:ext cx="1306513" cy="4429125"/>
          </a:xfrm>
          <a:prstGeom prst="rect">
            <a:avLst/>
          </a:prstGeom>
          <a:solidFill>
            <a:schemeClr val="accent1"/>
          </a:solidFill>
          <a:ln w="15875" algn="ctr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Rectangle 29"/>
          <p:cNvSpPr>
            <a:spLocks noChangeArrowheads="1"/>
          </p:cNvSpPr>
          <p:nvPr/>
        </p:nvSpPr>
        <p:spPr bwMode="auto">
          <a:xfrm>
            <a:off x="2340563" y="6542088"/>
            <a:ext cx="230511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latin typeface="Calibri" pitchFamily="34" charset="0"/>
              </a:rPr>
              <a:t>14,411 observations  (Hunt et al. 2013)</a:t>
            </a:r>
            <a:endParaRPr lang="en-US" dirty="0"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0"/>
            <a:ext cx="6878638" cy="925513"/>
          </a:xfrm>
        </p:spPr>
        <p:txBody>
          <a:bodyPr/>
          <a:lstStyle/>
          <a:p>
            <a:r>
              <a:rPr lang="en-US" sz="4000" dirty="0">
                <a:latin typeface="Calibri" pitchFamily="34" charset="0"/>
              </a:rPr>
              <a:t>Automated superobservations </a:t>
            </a:r>
            <a:r>
              <a:rPr lang="en-US" sz="1400" dirty="0">
                <a:latin typeface="Calibri" pitchFamily="34" charset="0"/>
              </a:rPr>
              <a:t>(PEST utility supobsprep.exe)</a:t>
            </a:r>
          </a:p>
        </p:txBody>
      </p:sp>
      <p:grpSp>
        <p:nvGrpSpPr>
          <p:cNvPr id="13315" name="Group 12"/>
          <p:cNvGrpSpPr>
            <a:grpSpLocks noChangeAspect="1"/>
          </p:cNvGrpSpPr>
          <p:nvPr/>
        </p:nvGrpSpPr>
        <p:grpSpPr bwMode="auto">
          <a:xfrm>
            <a:off x="558800" y="941388"/>
            <a:ext cx="8064500" cy="5857875"/>
            <a:chOff x="352" y="593"/>
            <a:chExt cx="5080" cy="3690"/>
          </a:xfrm>
        </p:grpSpPr>
        <p:sp>
          <p:nvSpPr>
            <p:cNvPr id="13318" name="AutoShape 11"/>
            <p:cNvSpPr>
              <a:spLocks noChangeAspect="1" noChangeArrowheads="1" noTextEdit="1"/>
            </p:cNvSpPr>
            <p:nvPr/>
          </p:nvSpPr>
          <p:spPr bwMode="auto">
            <a:xfrm>
              <a:off x="352" y="593"/>
              <a:ext cx="5080" cy="36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19" name="Rectangle 13"/>
            <p:cNvSpPr>
              <a:spLocks noChangeArrowheads="1"/>
            </p:cNvSpPr>
            <p:nvPr/>
          </p:nvSpPr>
          <p:spPr bwMode="auto">
            <a:xfrm>
              <a:off x="355" y="596"/>
              <a:ext cx="5074" cy="368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0" name="Rectangle 14"/>
            <p:cNvSpPr>
              <a:spLocks noChangeArrowheads="1"/>
            </p:cNvSpPr>
            <p:nvPr/>
          </p:nvSpPr>
          <p:spPr bwMode="auto">
            <a:xfrm>
              <a:off x="1223" y="707"/>
              <a:ext cx="4123" cy="336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1" name="Freeform 15"/>
            <p:cNvSpPr>
              <a:spLocks noEditPoints="1"/>
            </p:cNvSpPr>
            <p:nvPr/>
          </p:nvSpPr>
          <p:spPr bwMode="auto">
            <a:xfrm>
              <a:off x="1220" y="702"/>
              <a:ext cx="4117" cy="2693"/>
            </a:xfrm>
            <a:custGeom>
              <a:avLst/>
              <a:gdLst>
                <a:gd name="T0" fmla="*/ 0 w 4117"/>
                <a:gd name="T1" fmla="*/ 2688 h 2693"/>
                <a:gd name="T2" fmla="*/ 4117 w 4117"/>
                <a:gd name="T3" fmla="*/ 2688 h 2693"/>
                <a:gd name="T4" fmla="*/ 4117 w 4117"/>
                <a:gd name="T5" fmla="*/ 2693 h 2693"/>
                <a:gd name="T6" fmla="*/ 0 w 4117"/>
                <a:gd name="T7" fmla="*/ 2693 h 2693"/>
                <a:gd name="T8" fmla="*/ 0 w 4117"/>
                <a:gd name="T9" fmla="*/ 2688 h 2693"/>
                <a:gd name="T10" fmla="*/ 0 w 4117"/>
                <a:gd name="T11" fmla="*/ 2014 h 2693"/>
                <a:gd name="T12" fmla="*/ 4117 w 4117"/>
                <a:gd name="T13" fmla="*/ 2014 h 2693"/>
                <a:gd name="T14" fmla="*/ 4117 w 4117"/>
                <a:gd name="T15" fmla="*/ 2020 h 2693"/>
                <a:gd name="T16" fmla="*/ 0 w 4117"/>
                <a:gd name="T17" fmla="*/ 2020 h 2693"/>
                <a:gd name="T18" fmla="*/ 0 w 4117"/>
                <a:gd name="T19" fmla="*/ 2014 h 2693"/>
                <a:gd name="T20" fmla="*/ 0 w 4117"/>
                <a:gd name="T21" fmla="*/ 1341 h 2693"/>
                <a:gd name="T22" fmla="*/ 4117 w 4117"/>
                <a:gd name="T23" fmla="*/ 1341 h 2693"/>
                <a:gd name="T24" fmla="*/ 4117 w 4117"/>
                <a:gd name="T25" fmla="*/ 1346 h 2693"/>
                <a:gd name="T26" fmla="*/ 0 w 4117"/>
                <a:gd name="T27" fmla="*/ 1346 h 2693"/>
                <a:gd name="T28" fmla="*/ 0 w 4117"/>
                <a:gd name="T29" fmla="*/ 1341 h 2693"/>
                <a:gd name="T30" fmla="*/ 0 w 4117"/>
                <a:gd name="T31" fmla="*/ 673 h 2693"/>
                <a:gd name="T32" fmla="*/ 4117 w 4117"/>
                <a:gd name="T33" fmla="*/ 673 h 2693"/>
                <a:gd name="T34" fmla="*/ 4117 w 4117"/>
                <a:gd name="T35" fmla="*/ 679 h 2693"/>
                <a:gd name="T36" fmla="*/ 0 w 4117"/>
                <a:gd name="T37" fmla="*/ 679 h 2693"/>
                <a:gd name="T38" fmla="*/ 0 w 4117"/>
                <a:gd name="T39" fmla="*/ 673 h 2693"/>
                <a:gd name="T40" fmla="*/ 0 w 4117"/>
                <a:gd name="T41" fmla="*/ 0 h 2693"/>
                <a:gd name="T42" fmla="*/ 4117 w 4117"/>
                <a:gd name="T43" fmla="*/ 0 h 2693"/>
                <a:gd name="T44" fmla="*/ 4117 w 4117"/>
                <a:gd name="T45" fmla="*/ 5 h 2693"/>
                <a:gd name="T46" fmla="*/ 0 w 4117"/>
                <a:gd name="T47" fmla="*/ 5 h 2693"/>
                <a:gd name="T48" fmla="*/ 0 w 4117"/>
                <a:gd name="T49" fmla="*/ 0 h 269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4117"/>
                <a:gd name="T76" fmla="*/ 0 h 2693"/>
                <a:gd name="T77" fmla="*/ 4117 w 4117"/>
                <a:gd name="T78" fmla="*/ 2693 h 2693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4117" h="2693">
                  <a:moveTo>
                    <a:pt x="0" y="2688"/>
                  </a:moveTo>
                  <a:lnTo>
                    <a:pt x="4117" y="2688"/>
                  </a:lnTo>
                  <a:lnTo>
                    <a:pt x="4117" y="2693"/>
                  </a:lnTo>
                  <a:lnTo>
                    <a:pt x="0" y="2693"/>
                  </a:lnTo>
                  <a:lnTo>
                    <a:pt x="0" y="2688"/>
                  </a:lnTo>
                  <a:close/>
                  <a:moveTo>
                    <a:pt x="0" y="2014"/>
                  </a:moveTo>
                  <a:lnTo>
                    <a:pt x="4117" y="2014"/>
                  </a:lnTo>
                  <a:lnTo>
                    <a:pt x="4117" y="2020"/>
                  </a:lnTo>
                  <a:lnTo>
                    <a:pt x="0" y="2020"/>
                  </a:lnTo>
                  <a:lnTo>
                    <a:pt x="0" y="2014"/>
                  </a:lnTo>
                  <a:close/>
                  <a:moveTo>
                    <a:pt x="0" y="1341"/>
                  </a:moveTo>
                  <a:lnTo>
                    <a:pt x="4117" y="1341"/>
                  </a:lnTo>
                  <a:lnTo>
                    <a:pt x="4117" y="1346"/>
                  </a:lnTo>
                  <a:lnTo>
                    <a:pt x="0" y="1346"/>
                  </a:lnTo>
                  <a:lnTo>
                    <a:pt x="0" y="1341"/>
                  </a:lnTo>
                  <a:close/>
                  <a:moveTo>
                    <a:pt x="0" y="673"/>
                  </a:moveTo>
                  <a:lnTo>
                    <a:pt x="4117" y="673"/>
                  </a:lnTo>
                  <a:lnTo>
                    <a:pt x="4117" y="679"/>
                  </a:lnTo>
                  <a:lnTo>
                    <a:pt x="0" y="679"/>
                  </a:lnTo>
                  <a:lnTo>
                    <a:pt x="0" y="673"/>
                  </a:lnTo>
                  <a:close/>
                  <a:moveTo>
                    <a:pt x="0" y="0"/>
                  </a:moveTo>
                  <a:lnTo>
                    <a:pt x="4117" y="0"/>
                  </a:lnTo>
                  <a:lnTo>
                    <a:pt x="4117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9525" cap="flat">
              <a:solidFill>
                <a:srgbClr val="868686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2" name="Freeform 16"/>
            <p:cNvSpPr>
              <a:spLocks noEditPoints="1"/>
            </p:cNvSpPr>
            <p:nvPr/>
          </p:nvSpPr>
          <p:spPr bwMode="auto">
            <a:xfrm>
              <a:off x="1840" y="1013"/>
              <a:ext cx="2883" cy="3050"/>
            </a:xfrm>
            <a:custGeom>
              <a:avLst/>
              <a:gdLst>
                <a:gd name="T0" fmla="*/ 0 w 2883"/>
                <a:gd name="T1" fmla="*/ 256 h 3050"/>
                <a:gd name="T2" fmla="*/ 824 w 2883"/>
                <a:gd name="T3" fmla="*/ 256 h 3050"/>
                <a:gd name="T4" fmla="*/ 824 w 2883"/>
                <a:gd name="T5" fmla="*/ 3050 h 3050"/>
                <a:gd name="T6" fmla="*/ 0 w 2883"/>
                <a:gd name="T7" fmla="*/ 3050 h 3050"/>
                <a:gd name="T8" fmla="*/ 0 w 2883"/>
                <a:gd name="T9" fmla="*/ 256 h 3050"/>
                <a:gd name="T10" fmla="*/ 2059 w 2883"/>
                <a:gd name="T11" fmla="*/ 0 h 3050"/>
                <a:gd name="T12" fmla="*/ 2883 w 2883"/>
                <a:gd name="T13" fmla="*/ 0 h 3050"/>
                <a:gd name="T14" fmla="*/ 2883 w 2883"/>
                <a:gd name="T15" fmla="*/ 3050 h 3050"/>
                <a:gd name="T16" fmla="*/ 2059 w 2883"/>
                <a:gd name="T17" fmla="*/ 3050 h 3050"/>
                <a:gd name="T18" fmla="*/ 2059 w 2883"/>
                <a:gd name="T19" fmla="*/ 0 h 30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883"/>
                <a:gd name="T31" fmla="*/ 0 h 3050"/>
                <a:gd name="T32" fmla="*/ 2883 w 2883"/>
                <a:gd name="T33" fmla="*/ 3050 h 305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883" h="3050">
                  <a:moveTo>
                    <a:pt x="0" y="256"/>
                  </a:moveTo>
                  <a:lnTo>
                    <a:pt x="824" y="256"/>
                  </a:lnTo>
                  <a:lnTo>
                    <a:pt x="824" y="3050"/>
                  </a:lnTo>
                  <a:lnTo>
                    <a:pt x="0" y="3050"/>
                  </a:lnTo>
                  <a:lnTo>
                    <a:pt x="0" y="256"/>
                  </a:lnTo>
                  <a:close/>
                  <a:moveTo>
                    <a:pt x="2059" y="0"/>
                  </a:moveTo>
                  <a:lnTo>
                    <a:pt x="2883" y="0"/>
                  </a:lnTo>
                  <a:lnTo>
                    <a:pt x="2883" y="3050"/>
                  </a:lnTo>
                  <a:lnTo>
                    <a:pt x="2059" y="3050"/>
                  </a:lnTo>
                  <a:lnTo>
                    <a:pt x="2059" y="0"/>
                  </a:lnTo>
                  <a:close/>
                </a:path>
              </a:pathLst>
            </a:custGeom>
            <a:solidFill>
              <a:srgbClr val="4F81B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3" name="Rectangle 17"/>
            <p:cNvSpPr>
              <a:spLocks noChangeArrowheads="1"/>
            </p:cNvSpPr>
            <p:nvPr/>
          </p:nvSpPr>
          <p:spPr bwMode="auto">
            <a:xfrm>
              <a:off x="1217" y="704"/>
              <a:ext cx="6" cy="3356"/>
            </a:xfrm>
            <a:prstGeom prst="rect">
              <a:avLst/>
            </a:prstGeom>
            <a:solidFill>
              <a:srgbClr val="868686"/>
            </a:solidFill>
            <a:ln w="9525">
              <a:solidFill>
                <a:srgbClr val="868686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4" name="Freeform 18"/>
            <p:cNvSpPr>
              <a:spLocks noEditPoints="1"/>
            </p:cNvSpPr>
            <p:nvPr/>
          </p:nvSpPr>
          <p:spPr bwMode="auto">
            <a:xfrm>
              <a:off x="1181" y="702"/>
              <a:ext cx="39" cy="3361"/>
            </a:xfrm>
            <a:custGeom>
              <a:avLst/>
              <a:gdLst>
                <a:gd name="T0" fmla="*/ 0 w 39"/>
                <a:gd name="T1" fmla="*/ 3356 h 3361"/>
                <a:gd name="T2" fmla="*/ 39 w 39"/>
                <a:gd name="T3" fmla="*/ 3356 h 3361"/>
                <a:gd name="T4" fmla="*/ 39 w 39"/>
                <a:gd name="T5" fmla="*/ 3361 h 3361"/>
                <a:gd name="T6" fmla="*/ 0 w 39"/>
                <a:gd name="T7" fmla="*/ 3361 h 3361"/>
                <a:gd name="T8" fmla="*/ 0 w 39"/>
                <a:gd name="T9" fmla="*/ 3356 h 3361"/>
                <a:gd name="T10" fmla="*/ 0 w 39"/>
                <a:gd name="T11" fmla="*/ 2688 h 3361"/>
                <a:gd name="T12" fmla="*/ 39 w 39"/>
                <a:gd name="T13" fmla="*/ 2688 h 3361"/>
                <a:gd name="T14" fmla="*/ 39 w 39"/>
                <a:gd name="T15" fmla="*/ 2693 h 3361"/>
                <a:gd name="T16" fmla="*/ 0 w 39"/>
                <a:gd name="T17" fmla="*/ 2693 h 3361"/>
                <a:gd name="T18" fmla="*/ 0 w 39"/>
                <a:gd name="T19" fmla="*/ 2688 h 3361"/>
                <a:gd name="T20" fmla="*/ 0 w 39"/>
                <a:gd name="T21" fmla="*/ 2014 h 3361"/>
                <a:gd name="T22" fmla="*/ 39 w 39"/>
                <a:gd name="T23" fmla="*/ 2014 h 3361"/>
                <a:gd name="T24" fmla="*/ 39 w 39"/>
                <a:gd name="T25" fmla="*/ 2020 h 3361"/>
                <a:gd name="T26" fmla="*/ 0 w 39"/>
                <a:gd name="T27" fmla="*/ 2020 h 3361"/>
                <a:gd name="T28" fmla="*/ 0 w 39"/>
                <a:gd name="T29" fmla="*/ 2014 h 3361"/>
                <a:gd name="T30" fmla="*/ 0 w 39"/>
                <a:gd name="T31" fmla="*/ 1341 h 3361"/>
                <a:gd name="T32" fmla="*/ 39 w 39"/>
                <a:gd name="T33" fmla="*/ 1341 h 3361"/>
                <a:gd name="T34" fmla="*/ 39 w 39"/>
                <a:gd name="T35" fmla="*/ 1346 h 3361"/>
                <a:gd name="T36" fmla="*/ 0 w 39"/>
                <a:gd name="T37" fmla="*/ 1346 h 3361"/>
                <a:gd name="T38" fmla="*/ 0 w 39"/>
                <a:gd name="T39" fmla="*/ 1341 h 3361"/>
                <a:gd name="T40" fmla="*/ 0 w 39"/>
                <a:gd name="T41" fmla="*/ 673 h 3361"/>
                <a:gd name="T42" fmla="*/ 39 w 39"/>
                <a:gd name="T43" fmla="*/ 673 h 3361"/>
                <a:gd name="T44" fmla="*/ 39 w 39"/>
                <a:gd name="T45" fmla="*/ 679 h 3361"/>
                <a:gd name="T46" fmla="*/ 0 w 39"/>
                <a:gd name="T47" fmla="*/ 679 h 3361"/>
                <a:gd name="T48" fmla="*/ 0 w 39"/>
                <a:gd name="T49" fmla="*/ 673 h 3361"/>
                <a:gd name="T50" fmla="*/ 0 w 39"/>
                <a:gd name="T51" fmla="*/ 0 h 3361"/>
                <a:gd name="T52" fmla="*/ 39 w 39"/>
                <a:gd name="T53" fmla="*/ 0 h 3361"/>
                <a:gd name="T54" fmla="*/ 39 w 39"/>
                <a:gd name="T55" fmla="*/ 5 h 3361"/>
                <a:gd name="T56" fmla="*/ 0 w 39"/>
                <a:gd name="T57" fmla="*/ 5 h 3361"/>
                <a:gd name="T58" fmla="*/ 0 w 39"/>
                <a:gd name="T59" fmla="*/ 0 h 336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39"/>
                <a:gd name="T91" fmla="*/ 0 h 3361"/>
                <a:gd name="T92" fmla="*/ 39 w 39"/>
                <a:gd name="T93" fmla="*/ 3361 h 336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39" h="3361">
                  <a:moveTo>
                    <a:pt x="0" y="3356"/>
                  </a:moveTo>
                  <a:lnTo>
                    <a:pt x="39" y="3356"/>
                  </a:lnTo>
                  <a:lnTo>
                    <a:pt x="39" y="3361"/>
                  </a:lnTo>
                  <a:lnTo>
                    <a:pt x="0" y="3361"/>
                  </a:lnTo>
                  <a:lnTo>
                    <a:pt x="0" y="3356"/>
                  </a:lnTo>
                  <a:close/>
                  <a:moveTo>
                    <a:pt x="0" y="2688"/>
                  </a:moveTo>
                  <a:lnTo>
                    <a:pt x="39" y="2688"/>
                  </a:lnTo>
                  <a:lnTo>
                    <a:pt x="39" y="2693"/>
                  </a:lnTo>
                  <a:lnTo>
                    <a:pt x="0" y="2693"/>
                  </a:lnTo>
                  <a:lnTo>
                    <a:pt x="0" y="2688"/>
                  </a:lnTo>
                  <a:close/>
                  <a:moveTo>
                    <a:pt x="0" y="2014"/>
                  </a:moveTo>
                  <a:lnTo>
                    <a:pt x="39" y="2014"/>
                  </a:lnTo>
                  <a:lnTo>
                    <a:pt x="39" y="2020"/>
                  </a:lnTo>
                  <a:lnTo>
                    <a:pt x="0" y="2020"/>
                  </a:lnTo>
                  <a:lnTo>
                    <a:pt x="0" y="2014"/>
                  </a:lnTo>
                  <a:close/>
                  <a:moveTo>
                    <a:pt x="0" y="1341"/>
                  </a:moveTo>
                  <a:lnTo>
                    <a:pt x="39" y="1341"/>
                  </a:lnTo>
                  <a:lnTo>
                    <a:pt x="39" y="1346"/>
                  </a:lnTo>
                  <a:lnTo>
                    <a:pt x="0" y="1346"/>
                  </a:lnTo>
                  <a:lnTo>
                    <a:pt x="0" y="1341"/>
                  </a:lnTo>
                  <a:close/>
                  <a:moveTo>
                    <a:pt x="0" y="673"/>
                  </a:moveTo>
                  <a:lnTo>
                    <a:pt x="39" y="673"/>
                  </a:lnTo>
                  <a:lnTo>
                    <a:pt x="39" y="679"/>
                  </a:lnTo>
                  <a:lnTo>
                    <a:pt x="0" y="679"/>
                  </a:lnTo>
                  <a:lnTo>
                    <a:pt x="0" y="673"/>
                  </a:lnTo>
                  <a:close/>
                  <a:moveTo>
                    <a:pt x="0" y="0"/>
                  </a:moveTo>
                  <a:lnTo>
                    <a:pt x="39" y="0"/>
                  </a:lnTo>
                  <a:lnTo>
                    <a:pt x="39" y="5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68686"/>
            </a:solidFill>
            <a:ln w="9525" cap="flat">
              <a:solidFill>
                <a:srgbClr val="868686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5" name="Rectangle 19"/>
            <p:cNvSpPr>
              <a:spLocks noChangeArrowheads="1"/>
            </p:cNvSpPr>
            <p:nvPr/>
          </p:nvSpPr>
          <p:spPr bwMode="auto">
            <a:xfrm>
              <a:off x="1220" y="4058"/>
              <a:ext cx="4117" cy="5"/>
            </a:xfrm>
            <a:prstGeom prst="rect">
              <a:avLst/>
            </a:prstGeom>
            <a:solidFill>
              <a:srgbClr val="868686"/>
            </a:solidFill>
            <a:ln w="9525">
              <a:solidFill>
                <a:srgbClr val="868686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6" name="Freeform 20"/>
            <p:cNvSpPr>
              <a:spLocks noEditPoints="1"/>
            </p:cNvSpPr>
            <p:nvPr/>
          </p:nvSpPr>
          <p:spPr bwMode="auto">
            <a:xfrm>
              <a:off x="1217" y="4060"/>
              <a:ext cx="4123" cy="28"/>
            </a:xfrm>
            <a:custGeom>
              <a:avLst/>
              <a:gdLst>
                <a:gd name="T0" fmla="*/ 6 w 4123"/>
                <a:gd name="T1" fmla="*/ 0 h 28"/>
                <a:gd name="T2" fmla="*/ 6 w 4123"/>
                <a:gd name="T3" fmla="*/ 28 h 28"/>
                <a:gd name="T4" fmla="*/ 0 w 4123"/>
                <a:gd name="T5" fmla="*/ 28 h 28"/>
                <a:gd name="T6" fmla="*/ 0 w 4123"/>
                <a:gd name="T7" fmla="*/ 0 h 28"/>
                <a:gd name="T8" fmla="*/ 6 w 4123"/>
                <a:gd name="T9" fmla="*/ 0 h 28"/>
                <a:gd name="T10" fmla="*/ 2065 w 4123"/>
                <a:gd name="T11" fmla="*/ 0 h 28"/>
                <a:gd name="T12" fmla="*/ 2065 w 4123"/>
                <a:gd name="T13" fmla="*/ 28 h 28"/>
                <a:gd name="T14" fmla="*/ 2059 w 4123"/>
                <a:gd name="T15" fmla="*/ 28 h 28"/>
                <a:gd name="T16" fmla="*/ 2059 w 4123"/>
                <a:gd name="T17" fmla="*/ 0 h 28"/>
                <a:gd name="T18" fmla="*/ 2065 w 4123"/>
                <a:gd name="T19" fmla="*/ 0 h 28"/>
                <a:gd name="T20" fmla="*/ 4123 w 4123"/>
                <a:gd name="T21" fmla="*/ 0 h 28"/>
                <a:gd name="T22" fmla="*/ 4123 w 4123"/>
                <a:gd name="T23" fmla="*/ 28 h 28"/>
                <a:gd name="T24" fmla="*/ 4118 w 4123"/>
                <a:gd name="T25" fmla="*/ 28 h 28"/>
                <a:gd name="T26" fmla="*/ 4118 w 4123"/>
                <a:gd name="T27" fmla="*/ 0 h 28"/>
                <a:gd name="T28" fmla="*/ 4123 w 4123"/>
                <a:gd name="T29" fmla="*/ 0 h 28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123"/>
                <a:gd name="T46" fmla="*/ 0 h 28"/>
                <a:gd name="T47" fmla="*/ 4123 w 4123"/>
                <a:gd name="T48" fmla="*/ 28 h 28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123" h="28">
                  <a:moveTo>
                    <a:pt x="6" y="0"/>
                  </a:moveTo>
                  <a:lnTo>
                    <a:pt x="6" y="28"/>
                  </a:lnTo>
                  <a:lnTo>
                    <a:pt x="0" y="28"/>
                  </a:lnTo>
                  <a:lnTo>
                    <a:pt x="0" y="0"/>
                  </a:lnTo>
                  <a:lnTo>
                    <a:pt x="6" y="0"/>
                  </a:lnTo>
                  <a:close/>
                  <a:moveTo>
                    <a:pt x="2065" y="0"/>
                  </a:moveTo>
                  <a:lnTo>
                    <a:pt x="2065" y="28"/>
                  </a:lnTo>
                  <a:lnTo>
                    <a:pt x="2059" y="28"/>
                  </a:lnTo>
                  <a:lnTo>
                    <a:pt x="2059" y="0"/>
                  </a:lnTo>
                  <a:lnTo>
                    <a:pt x="2065" y="0"/>
                  </a:lnTo>
                  <a:close/>
                  <a:moveTo>
                    <a:pt x="4123" y="0"/>
                  </a:moveTo>
                  <a:lnTo>
                    <a:pt x="4123" y="28"/>
                  </a:lnTo>
                  <a:lnTo>
                    <a:pt x="4118" y="28"/>
                  </a:lnTo>
                  <a:lnTo>
                    <a:pt x="4118" y="0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868686"/>
            </a:solidFill>
            <a:ln w="9525" cap="flat">
              <a:solidFill>
                <a:srgbClr val="868686"/>
              </a:solidFill>
              <a:prstDash val="solid"/>
              <a:bevel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3327" name="Rectangle 21"/>
            <p:cNvSpPr>
              <a:spLocks noChangeArrowheads="1"/>
            </p:cNvSpPr>
            <p:nvPr/>
          </p:nvSpPr>
          <p:spPr bwMode="auto">
            <a:xfrm>
              <a:off x="2003" y="1075"/>
              <a:ext cx="579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b="1" dirty="0">
                  <a:solidFill>
                    <a:srgbClr val="000000"/>
                  </a:solidFill>
                  <a:latin typeface="Calibri" pitchFamily="34" charset="0"/>
                </a:rPr>
                <a:t>2.08E+04</a:t>
              </a:r>
              <a:endParaRPr lang="en-US" dirty="0"/>
            </a:p>
          </p:txBody>
        </p:sp>
        <p:sp>
          <p:nvSpPr>
            <p:cNvPr id="13328" name="Rectangle 22"/>
            <p:cNvSpPr>
              <a:spLocks noChangeArrowheads="1"/>
            </p:cNvSpPr>
            <p:nvPr/>
          </p:nvSpPr>
          <p:spPr bwMode="auto">
            <a:xfrm>
              <a:off x="4062" y="821"/>
              <a:ext cx="578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700" b="1" dirty="0">
                  <a:solidFill>
                    <a:srgbClr val="000000"/>
                  </a:solidFill>
                  <a:latin typeface="Calibri" pitchFamily="34" charset="0"/>
                </a:rPr>
                <a:t>2.27E+04</a:t>
              </a:r>
              <a:endParaRPr lang="en-US" dirty="0"/>
            </a:p>
          </p:txBody>
        </p:sp>
        <p:sp>
          <p:nvSpPr>
            <p:cNvPr id="13329" name="Rectangle 23"/>
            <p:cNvSpPr>
              <a:spLocks noChangeArrowheads="1"/>
            </p:cNvSpPr>
            <p:nvPr/>
          </p:nvSpPr>
          <p:spPr bwMode="auto">
            <a:xfrm>
              <a:off x="729" y="3986"/>
              <a:ext cx="4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dirty="0">
                  <a:solidFill>
                    <a:srgbClr val="000000"/>
                  </a:solidFill>
                  <a:latin typeface="Calibri" pitchFamily="34" charset="0"/>
                </a:rPr>
                <a:t>0.0E+00</a:t>
              </a:r>
              <a:endParaRPr lang="en-US" dirty="0"/>
            </a:p>
          </p:txBody>
        </p:sp>
        <p:sp>
          <p:nvSpPr>
            <p:cNvPr id="13330" name="Rectangle 24"/>
            <p:cNvSpPr>
              <a:spLocks noChangeArrowheads="1"/>
            </p:cNvSpPr>
            <p:nvPr/>
          </p:nvSpPr>
          <p:spPr bwMode="auto">
            <a:xfrm>
              <a:off x="729" y="3315"/>
              <a:ext cx="462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dirty="0">
                  <a:solidFill>
                    <a:srgbClr val="000000"/>
                  </a:solidFill>
                  <a:latin typeface="Calibri" pitchFamily="34" charset="0"/>
                </a:rPr>
                <a:t>5.0E+03</a:t>
              </a:r>
              <a:endParaRPr lang="en-US" dirty="0"/>
            </a:p>
          </p:txBody>
        </p:sp>
        <p:sp>
          <p:nvSpPr>
            <p:cNvPr id="13331" name="Rectangle 25"/>
            <p:cNvSpPr>
              <a:spLocks noChangeArrowheads="1"/>
            </p:cNvSpPr>
            <p:nvPr/>
          </p:nvSpPr>
          <p:spPr bwMode="auto">
            <a:xfrm>
              <a:off x="729" y="2643"/>
              <a:ext cx="4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dirty="0">
                  <a:solidFill>
                    <a:srgbClr val="000000"/>
                  </a:solidFill>
                  <a:latin typeface="Calibri" pitchFamily="34" charset="0"/>
                </a:rPr>
                <a:t>1.0E+04</a:t>
              </a:r>
              <a:endParaRPr lang="en-US" dirty="0"/>
            </a:p>
          </p:txBody>
        </p:sp>
        <p:sp>
          <p:nvSpPr>
            <p:cNvPr id="13332" name="Rectangle 26"/>
            <p:cNvSpPr>
              <a:spLocks noChangeArrowheads="1"/>
            </p:cNvSpPr>
            <p:nvPr/>
          </p:nvSpPr>
          <p:spPr bwMode="auto">
            <a:xfrm>
              <a:off x="729" y="1972"/>
              <a:ext cx="462" cy="1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dirty="0">
                  <a:solidFill>
                    <a:srgbClr val="000000"/>
                  </a:solidFill>
                  <a:latin typeface="Calibri" pitchFamily="34" charset="0"/>
                </a:rPr>
                <a:t>1.5E+04</a:t>
              </a:r>
              <a:endParaRPr lang="en-US" dirty="0"/>
            </a:p>
          </p:txBody>
        </p:sp>
        <p:sp>
          <p:nvSpPr>
            <p:cNvPr id="13333" name="Rectangle 27"/>
            <p:cNvSpPr>
              <a:spLocks noChangeArrowheads="1"/>
            </p:cNvSpPr>
            <p:nvPr/>
          </p:nvSpPr>
          <p:spPr bwMode="auto">
            <a:xfrm>
              <a:off x="729" y="1300"/>
              <a:ext cx="4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dirty="0">
                  <a:solidFill>
                    <a:srgbClr val="000000"/>
                  </a:solidFill>
                  <a:latin typeface="Calibri" pitchFamily="34" charset="0"/>
                </a:rPr>
                <a:t>2.0E+04</a:t>
              </a:r>
              <a:endParaRPr lang="en-US" dirty="0"/>
            </a:p>
          </p:txBody>
        </p:sp>
        <p:sp>
          <p:nvSpPr>
            <p:cNvPr id="13334" name="Rectangle 28"/>
            <p:cNvSpPr>
              <a:spLocks noChangeArrowheads="1"/>
            </p:cNvSpPr>
            <p:nvPr/>
          </p:nvSpPr>
          <p:spPr bwMode="auto">
            <a:xfrm>
              <a:off x="729" y="629"/>
              <a:ext cx="462" cy="1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500" dirty="0">
                  <a:solidFill>
                    <a:srgbClr val="000000"/>
                  </a:solidFill>
                  <a:latin typeface="Calibri" pitchFamily="34" charset="0"/>
                </a:rPr>
                <a:t>2.5E+04</a:t>
              </a:r>
              <a:endParaRPr lang="en-US" dirty="0"/>
            </a:p>
          </p:txBody>
        </p:sp>
        <p:sp>
          <p:nvSpPr>
            <p:cNvPr id="13335" name="Rectangle 29"/>
            <p:cNvSpPr>
              <a:spLocks noChangeArrowheads="1"/>
            </p:cNvSpPr>
            <p:nvPr/>
          </p:nvSpPr>
          <p:spPr bwMode="auto">
            <a:xfrm>
              <a:off x="1474" y="4121"/>
              <a:ext cx="1452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Calibri" pitchFamily="34" charset="0"/>
                </a:rPr>
                <a:t>14,411 observations  (Hunt et al. 2013)</a:t>
              </a:r>
              <a:endParaRPr lang="en-US" dirty="0"/>
            </a:p>
          </p:txBody>
        </p:sp>
        <p:sp>
          <p:nvSpPr>
            <p:cNvPr id="13336" name="Rectangle 30"/>
            <p:cNvSpPr>
              <a:spLocks noChangeArrowheads="1"/>
            </p:cNvSpPr>
            <p:nvPr/>
          </p:nvSpPr>
          <p:spPr bwMode="auto">
            <a:xfrm>
              <a:off x="3927" y="4121"/>
              <a:ext cx="853" cy="1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1100" b="1" dirty="0">
                  <a:solidFill>
                    <a:srgbClr val="000000"/>
                  </a:solidFill>
                  <a:latin typeface="Calibri" pitchFamily="34" charset="0"/>
                </a:rPr>
                <a:t>50 superobservations  </a:t>
              </a:r>
              <a:endParaRPr lang="en-US" dirty="0"/>
            </a:p>
          </p:txBody>
        </p:sp>
        <p:sp>
          <p:nvSpPr>
            <p:cNvPr id="13337" name="Rectangle 31"/>
            <p:cNvSpPr>
              <a:spLocks noChangeArrowheads="1"/>
            </p:cNvSpPr>
            <p:nvPr/>
          </p:nvSpPr>
          <p:spPr bwMode="auto">
            <a:xfrm rot="-5400000">
              <a:off x="142" y="2479"/>
              <a:ext cx="838" cy="2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alibri" pitchFamily="34" charset="0"/>
                </a:rPr>
                <a:t>Total Phi</a:t>
              </a:r>
              <a:endParaRPr lang="en-US" dirty="0"/>
            </a:p>
          </p:txBody>
        </p:sp>
        <p:sp>
          <p:nvSpPr>
            <p:cNvPr id="13338" name="Freeform 32"/>
            <p:cNvSpPr>
              <a:spLocks noEditPoints="1"/>
            </p:cNvSpPr>
            <p:nvPr/>
          </p:nvSpPr>
          <p:spPr bwMode="auto">
            <a:xfrm>
              <a:off x="355" y="596"/>
              <a:ext cx="5074" cy="3684"/>
            </a:xfrm>
            <a:custGeom>
              <a:avLst/>
              <a:gdLst>
                <a:gd name="T0" fmla="*/ 0 w 14592"/>
                <a:gd name="T1" fmla="*/ 3 h 10592"/>
                <a:gd name="T2" fmla="*/ 3 w 14592"/>
                <a:gd name="T3" fmla="*/ 0 h 10592"/>
                <a:gd name="T4" fmla="*/ 5071 w 14592"/>
                <a:gd name="T5" fmla="*/ 0 h 10592"/>
                <a:gd name="T6" fmla="*/ 5074 w 14592"/>
                <a:gd name="T7" fmla="*/ 3 h 10592"/>
                <a:gd name="T8" fmla="*/ 5074 w 14592"/>
                <a:gd name="T9" fmla="*/ 3681 h 10592"/>
                <a:gd name="T10" fmla="*/ 5071 w 14592"/>
                <a:gd name="T11" fmla="*/ 3684 h 10592"/>
                <a:gd name="T12" fmla="*/ 3 w 14592"/>
                <a:gd name="T13" fmla="*/ 3684 h 10592"/>
                <a:gd name="T14" fmla="*/ 0 w 14592"/>
                <a:gd name="T15" fmla="*/ 3681 h 10592"/>
                <a:gd name="T16" fmla="*/ 0 w 14592"/>
                <a:gd name="T17" fmla="*/ 3 h 10592"/>
                <a:gd name="T18" fmla="*/ 6 w 14592"/>
                <a:gd name="T19" fmla="*/ 3681 h 10592"/>
                <a:gd name="T20" fmla="*/ 3 w 14592"/>
                <a:gd name="T21" fmla="*/ 3678 h 10592"/>
                <a:gd name="T22" fmla="*/ 5071 w 14592"/>
                <a:gd name="T23" fmla="*/ 3678 h 10592"/>
                <a:gd name="T24" fmla="*/ 5068 w 14592"/>
                <a:gd name="T25" fmla="*/ 3681 h 10592"/>
                <a:gd name="T26" fmla="*/ 5068 w 14592"/>
                <a:gd name="T27" fmla="*/ 3 h 10592"/>
                <a:gd name="T28" fmla="*/ 5071 w 14592"/>
                <a:gd name="T29" fmla="*/ 6 h 10592"/>
                <a:gd name="T30" fmla="*/ 3 w 14592"/>
                <a:gd name="T31" fmla="*/ 6 h 10592"/>
                <a:gd name="T32" fmla="*/ 6 w 14592"/>
                <a:gd name="T33" fmla="*/ 3 h 10592"/>
                <a:gd name="T34" fmla="*/ 6 w 14592"/>
                <a:gd name="T35" fmla="*/ 3681 h 1059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592"/>
                <a:gd name="T55" fmla="*/ 0 h 10592"/>
                <a:gd name="T56" fmla="*/ 14592 w 14592"/>
                <a:gd name="T57" fmla="*/ 10592 h 1059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592" h="10592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lnTo>
                    <a:pt x="14584" y="0"/>
                  </a:lnTo>
                  <a:cubicBezTo>
                    <a:pt x="14589" y="0"/>
                    <a:pt x="14592" y="4"/>
                    <a:pt x="14592" y="8"/>
                  </a:cubicBezTo>
                  <a:lnTo>
                    <a:pt x="14592" y="10584"/>
                  </a:lnTo>
                  <a:cubicBezTo>
                    <a:pt x="14592" y="10589"/>
                    <a:pt x="14589" y="10592"/>
                    <a:pt x="14584" y="10592"/>
                  </a:cubicBezTo>
                  <a:lnTo>
                    <a:pt x="8" y="10592"/>
                  </a:lnTo>
                  <a:cubicBezTo>
                    <a:pt x="4" y="10592"/>
                    <a:pt x="0" y="10589"/>
                    <a:pt x="0" y="10584"/>
                  </a:cubicBezTo>
                  <a:lnTo>
                    <a:pt x="0" y="8"/>
                  </a:lnTo>
                  <a:close/>
                  <a:moveTo>
                    <a:pt x="16" y="10584"/>
                  </a:moveTo>
                  <a:lnTo>
                    <a:pt x="8" y="10576"/>
                  </a:lnTo>
                  <a:lnTo>
                    <a:pt x="14584" y="10576"/>
                  </a:lnTo>
                  <a:lnTo>
                    <a:pt x="14576" y="10584"/>
                  </a:lnTo>
                  <a:lnTo>
                    <a:pt x="14576" y="8"/>
                  </a:lnTo>
                  <a:lnTo>
                    <a:pt x="14584" y="16"/>
                  </a:lnTo>
                  <a:lnTo>
                    <a:pt x="8" y="16"/>
                  </a:lnTo>
                  <a:lnTo>
                    <a:pt x="16" y="8"/>
                  </a:lnTo>
                  <a:lnTo>
                    <a:pt x="16" y="10584"/>
                  </a:lnTo>
                  <a:close/>
                </a:path>
              </a:pathLst>
            </a:custGeom>
            <a:solidFill>
              <a:srgbClr val="868686"/>
            </a:solidFill>
            <a:ln w="0" cap="flat">
              <a:solidFill>
                <a:srgbClr val="86868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162675" y="2054225"/>
            <a:ext cx="1330325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b="1" dirty="0">
                <a:latin typeface="Calibri" pitchFamily="34" charset="0"/>
              </a:rPr>
              <a:t>50 obs! Great for adjoint state methods!!!</a:t>
            </a:r>
          </a:p>
        </p:txBody>
      </p:sp>
      <p:sp>
        <p:nvSpPr>
          <p:cNvPr id="13317" name="Rectangle 25"/>
          <p:cNvSpPr>
            <a:spLocks noChangeArrowheads="1"/>
          </p:cNvSpPr>
          <p:nvPr/>
        </p:nvSpPr>
        <p:spPr bwMode="auto">
          <a:xfrm>
            <a:off x="2921000" y="2019300"/>
            <a:ext cx="1306513" cy="4429125"/>
          </a:xfrm>
          <a:prstGeom prst="rect">
            <a:avLst/>
          </a:prstGeom>
          <a:solidFill>
            <a:schemeClr val="accent1"/>
          </a:solidFill>
          <a:ln w="15875" algn="ctr">
            <a:solidFill>
              <a:schemeClr val="bg2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0"/>
            <a:ext cx="6878638" cy="1143000"/>
          </a:xfrm>
        </p:spPr>
        <p:txBody>
          <a:bodyPr/>
          <a:lstStyle/>
          <a:p>
            <a:r>
              <a:rPr lang="en-US" sz="4000" dirty="0">
                <a:latin typeface="Calibri" pitchFamily="34" charset="0"/>
              </a:rPr>
              <a:t>Automated superobservations </a:t>
            </a:r>
            <a:r>
              <a:rPr lang="en-US" sz="2400" dirty="0">
                <a:latin typeface="Calibri" pitchFamily="34" charset="0"/>
              </a:rPr>
              <a:t>(PEST utility supobsprep.exe)</a:t>
            </a:r>
          </a:p>
        </p:txBody>
      </p:sp>
      <p:pic>
        <p:nvPicPr>
          <p:cNvPr id="14339" name="Picture 5"/>
          <p:cNvPicPr>
            <a:picLocks noChangeAspect="1" noChangeArrowheads="1"/>
          </p:cNvPicPr>
          <p:nvPr/>
        </p:nvPicPr>
        <p:blipFill>
          <a:blip r:embed="rId2" cstate="print"/>
          <a:srcRect r="9029"/>
          <a:stretch>
            <a:fillRect/>
          </a:stretch>
        </p:blipFill>
        <p:spPr bwMode="auto">
          <a:xfrm>
            <a:off x="736600" y="1235075"/>
            <a:ext cx="6958013" cy="56229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0"/>
            <a:ext cx="6878638" cy="1143000"/>
          </a:xfrm>
        </p:spPr>
        <p:txBody>
          <a:bodyPr/>
          <a:lstStyle/>
          <a:p>
            <a:r>
              <a:rPr lang="en-US" sz="4000" dirty="0">
                <a:latin typeface="Calibri" pitchFamily="34" charset="0"/>
              </a:rPr>
              <a:t>Automated superobservations </a:t>
            </a:r>
            <a:r>
              <a:rPr lang="en-US" sz="2400" dirty="0">
                <a:latin typeface="Calibri" pitchFamily="34" charset="0"/>
              </a:rPr>
              <a:t>(PEST utility supobsprep.exe)</a:t>
            </a:r>
          </a:p>
        </p:txBody>
      </p:sp>
      <p:pic>
        <p:nvPicPr>
          <p:cNvPr id="1536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600" y="1235075"/>
            <a:ext cx="7648575" cy="5622925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159307-0ED3-FF45-BEDB-317EFD0C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0243" y="555540"/>
            <a:ext cx="9764486" cy="11430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Why time series processing (t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-t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is key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3CE83E-67C9-EE41-8072-789F38E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19" y="2048912"/>
            <a:ext cx="6157993" cy="45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40426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44525" y="0"/>
            <a:ext cx="7772400" cy="1143000"/>
          </a:xfrm>
        </p:spPr>
        <p:txBody>
          <a:bodyPr/>
          <a:lstStyle/>
          <a:p>
            <a:r>
              <a:rPr lang="en-US" b="1" dirty="0">
                <a:latin typeface="Calibri" pitchFamily="34" charset="0"/>
              </a:rPr>
              <a:t>The Upshot on calibration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82663"/>
            <a:ext cx="9144000" cy="5411787"/>
          </a:xfrm>
        </p:spPr>
        <p:txBody>
          <a:bodyPr/>
          <a:lstStyle/>
          <a:p>
            <a:pPr lvl="1">
              <a:spcBef>
                <a:spcPts val="1800"/>
              </a:spcBef>
              <a:spcAft>
                <a:spcPts val="600"/>
              </a:spcAft>
            </a:pPr>
            <a:r>
              <a:rPr lang="en-US" sz="3200" dirty="0">
                <a:latin typeface="Calibri" pitchFamily="34" charset="0"/>
              </a:rPr>
              <a:t>Integrated models are important for answering societally relevant question but giving up critical insight provided by modern tools like parameter estimation is problematic</a:t>
            </a:r>
          </a:p>
          <a:p>
            <a:pPr lvl="1">
              <a:spcBef>
                <a:spcPts val="1800"/>
              </a:spcBef>
              <a:spcAft>
                <a:spcPts val="600"/>
              </a:spcAft>
            </a:pPr>
            <a:r>
              <a:rPr lang="en-US" sz="3200" dirty="0">
                <a:latin typeface="Calibri" pitchFamily="34" charset="0"/>
              </a:rPr>
              <a:t>We’re going to have to do additional work to bridge this gap (</a:t>
            </a:r>
            <a:r>
              <a:rPr lang="en-US" sz="3200" dirty="0">
                <a:solidFill>
                  <a:schemeClr val="tx2"/>
                </a:solidFill>
                <a:latin typeface="Calibri" pitchFamily="34" charset="0"/>
              </a:rPr>
              <a:t>=</a:t>
            </a:r>
            <a:r>
              <a:rPr lang="en-US" sz="3200" dirty="0">
                <a:latin typeface="Calibri" pitchFamily="34" charset="0"/>
              </a:rPr>
              <a:t>do more than couple in parallel)</a:t>
            </a:r>
          </a:p>
          <a:p>
            <a:pPr lvl="1">
              <a:spcBef>
                <a:spcPts val="1800"/>
              </a:spcBef>
              <a:spcAft>
                <a:spcPts val="600"/>
              </a:spcAft>
            </a:pPr>
            <a:r>
              <a:rPr lang="en-US" sz="3200" dirty="0">
                <a:latin typeface="Calibri" pitchFamily="34" charset="0"/>
              </a:rPr>
              <a:t>Using</a:t>
            </a:r>
            <a:r>
              <a:rPr lang="en-US" sz="3200" b="1" i="1" dirty="0">
                <a:latin typeface="Calibri" pitchFamily="34" charset="0"/>
              </a:rPr>
              <a:t> </a:t>
            </a:r>
            <a:r>
              <a:rPr lang="en-US" sz="3200" b="1" dirty="0">
                <a:latin typeface="Calibri" pitchFamily="34" charset="0"/>
              </a:rPr>
              <a:t>paired</a:t>
            </a:r>
            <a:r>
              <a:rPr lang="en-US" sz="3200" dirty="0">
                <a:latin typeface="Calibri" pitchFamily="34" charset="0"/>
              </a:rPr>
              <a:t> complex/simple models is an area with promise</a:t>
            </a:r>
          </a:p>
          <a:p>
            <a:pPr lvl="1">
              <a:spcBef>
                <a:spcPts val="1800"/>
              </a:spcBef>
              <a:spcAft>
                <a:spcPts val="600"/>
              </a:spcAft>
            </a:pPr>
            <a:r>
              <a:rPr lang="en-US" sz="3200" b="1" i="1" dirty="0">
                <a:latin typeface="Calibri" pitchFamily="34" charset="0"/>
              </a:rPr>
              <a:t>Ensembles</a:t>
            </a:r>
            <a:r>
              <a:rPr lang="en-US" sz="3200" dirty="0">
                <a:latin typeface="Calibri" pitchFamily="34" charset="0"/>
              </a:rPr>
              <a:t> too!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B1FC2D-082C-5F49-8365-562E4CCE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2" y="1143000"/>
            <a:ext cx="8565224" cy="54581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2400" y="152400"/>
            <a:ext cx="8991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What about Uncertainty Analyses? </a:t>
            </a: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(warning: shameless plug coming)  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152400" y="914400"/>
            <a:ext cx="8763000" cy="5487051"/>
            <a:chOff x="152400" y="914400"/>
            <a:chExt cx="8763000" cy="5487051"/>
          </a:xfrm>
        </p:grpSpPr>
        <p:pic>
          <p:nvPicPr>
            <p:cNvPr id="24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914400"/>
              <a:ext cx="2004204" cy="274320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f10-06-9780120581030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2200" y="1066800"/>
              <a:ext cx="6553200" cy="5334651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052447" y="5791199"/>
              <a:ext cx="37867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Basic Uncertainty flow chart Figure 10.6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7291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644525" y="0"/>
            <a:ext cx="7772400" cy="1143000"/>
          </a:xfrm>
        </p:spPr>
        <p:txBody>
          <a:bodyPr/>
          <a:lstStyle/>
          <a:p>
            <a:r>
              <a:rPr lang="en-US" b="1" dirty="0">
                <a:latin typeface="Calibri" pitchFamily="34" charset="0"/>
              </a:rPr>
              <a:t>The Upshot on Uncertainty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BD3DC-C3EE-6043-8F3A-DE278DC0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97" y="1143000"/>
            <a:ext cx="4199825" cy="3636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A84B1-6D7F-F440-BC9E-885EF9DEC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725" y="2961217"/>
            <a:ext cx="4493354" cy="367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1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-144463" y="180975"/>
            <a:ext cx="9380538" cy="844550"/>
          </a:xfrm>
        </p:spPr>
        <p:txBody>
          <a:bodyPr/>
          <a:lstStyle/>
          <a:p>
            <a:pPr eaLnBrk="1" hangingPunct="1"/>
            <a:r>
              <a:rPr lang="en-US" sz="4000" dirty="0">
                <a:latin typeface="Calibri" pitchFamily="34" charset="0"/>
              </a:rPr>
              <a:t>Differences in observations and parameters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9563" y="1179513"/>
            <a:ext cx="8643937" cy="5457825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  <a:buFontTx/>
              <a:buNone/>
            </a:pPr>
            <a:r>
              <a:rPr lang="en-US" dirty="0">
                <a:latin typeface="Calibri" pitchFamily="34" charset="0"/>
              </a:rPr>
              <a:t>Integrated/Coupled model problems are different than groundwater problems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Parameters</a:t>
            </a:r>
            <a:r>
              <a:rPr lang="en-US" dirty="0">
                <a:latin typeface="Calibri" pitchFamily="34" charset="0"/>
              </a:rPr>
              <a:t>: many more different types (energy balance, soil zone, more reservoirs) 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=</a:t>
            </a:r>
            <a:r>
              <a:rPr lang="en-US" dirty="0">
                <a:latin typeface="Calibri" pitchFamily="34" charset="0"/>
              </a:rPr>
              <a:t> more degrees of freedom but more correlation between parameters, insensitivity, and threshold effects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Observations</a:t>
            </a:r>
            <a:r>
              <a:rPr lang="en-US" dirty="0">
                <a:latin typeface="Calibri" pitchFamily="34" charset="0"/>
              </a:rPr>
              <a:t>: many more of a given type (measurement noise concerns) but commonly provide redundant information</a:t>
            </a:r>
          </a:p>
          <a:p>
            <a:pPr lvl="1" eaLnBrk="1" hangingPunct="1">
              <a:lnSpc>
                <a:spcPct val="90000"/>
              </a:lnSpc>
              <a:spcAft>
                <a:spcPct val="30000"/>
              </a:spcAft>
            </a:pPr>
            <a:r>
              <a:rPr lang="en-US" b="1" dirty="0">
                <a:solidFill>
                  <a:schemeClr val="tx2"/>
                </a:solidFill>
                <a:latin typeface="Calibri" pitchFamily="34" charset="0"/>
              </a:rPr>
              <a:t>Upshot</a:t>
            </a:r>
            <a:r>
              <a:rPr lang="en-US" b="1" dirty="0">
                <a:latin typeface="Calibri" pitchFamily="34" charset="0"/>
              </a:rPr>
              <a:t>: </a:t>
            </a:r>
            <a:r>
              <a:rPr lang="en-US" dirty="0">
                <a:latin typeface="Calibri" pitchFamily="34" charset="0"/>
              </a:rPr>
              <a:t>Observations do not provide enough information/leverage to estimate parameters </a:t>
            </a:r>
            <a:r>
              <a:rPr lang="en-US" dirty="0">
                <a:solidFill>
                  <a:schemeClr val="tx2"/>
                </a:solidFill>
                <a:latin typeface="Calibri" pitchFamily="34" charset="0"/>
              </a:rPr>
              <a:t>=</a:t>
            </a:r>
            <a:r>
              <a:rPr lang="en-US" dirty="0">
                <a:latin typeface="Calibri" pitchFamily="34" charset="0"/>
              </a:rPr>
              <a:t> </a:t>
            </a:r>
            <a:r>
              <a:rPr lang="en-US" b="1" i="1" dirty="0">
                <a:latin typeface="Calibri" pitchFamily="34" charset="0"/>
              </a:rPr>
              <a:t>signal-to-noise issues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51943E6D-D945-40A3-9620-81382A9B1A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5784" y="2765769"/>
            <a:ext cx="8532432" cy="1283931"/>
          </a:xfrm>
        </p:spPr>
        <p:txBody>
          <a:bodyPr>
            <a:normAutofit/>
          </a:bodyPr>
          <a:lstStyle/>
          <a:p>
            <a:pPr marL="0" indent="0">
              <a:spcAft>
                <a:spcPts val="900"/>
              </a:spcAft>
              <a:buNone/>
            </a:pPr>
            <a:r>
              <a:rPr lang="en-US" dirty="0"/>
              <a:t>Storage for confined and unconfined layers are different.</a:t>
            </a:r>
          </a:p>
          <a:p>
            <a:pPr marL="0" indent="0">
              <a:spcAft>
                <a:spcPts val="900"/>
              </a:spcAft>
              <a:buNone/>
            </a:pPr>
            <a:r>
              <a:rPr lang="en-US" dirty="0"/>
              <a:t>Really different.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0282C1-1FC9-47C9-9667-225D2E1A81E9}"/>
              </a:ext>
            </a:extLst>
          </p:cNvPr>
          <p:cNvGrpSpPr/>
          <p:nvPr/>
        </p:nvGrpSpPr>
        <p:grpSpPr>
          <a:xfrm>
            <a:off x="120628" y="384250"/>
            <a:ext cx="8902743" cy="1511183"/>
            <a:chOff x="838200" y="4263517"/>
            <a:chExt cx="10392488" cy="17640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E0D8632-7F10-47EB-8BE3-A8DDD60228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296" t="75048" r="25502" b="6187"/>
            <a:stretch/>
          </p:blipFill>
          <p:spPr>
            <a:xfrm>
              <a:off x="838200" y="4263517"/>
              <a:ext cx="10392488" cy="1764058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98C08FE-C0ED-49BA-B2E7-9155051011A1}"/>
                </a:ext>
              </a:extLst>
            </p:cNvPr>
            <p:cNvSpPr/>
            <p:nvPr/>
          </p:nvSpPr>
          <p:spPr bwMode="auto">
            <a:xfrm>
              <a:off x="8740785" y="4469368"/>
              <a:ext cx="851452" cy="1175657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latin typeface="Arial" charset="0"/>
              </a:endParaRPr>
            </a:p>
          </p:txBody>
        </p:sp>
      </p:grpSp>
      <p:grpSp>
        <p:nvGrpSpPr>
          <p:cNvPr id="6" name="Group 4">
            <a:extLst>
              <a:ext uri="{FF2B5EF4-FFF2-40B4-BE49-F238E27FC236}">
                <a16:creationId xmlns:a16="http://schemas.microsoft.com/office/drawing/2014/main" id="{CFD33BAE-67E0-4F02-9351-718E16C092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43653" y="3432140"/>
            <a:ext cx="5048072" cy="3041610"/>
            <a:chOff x="1794" y="1645"/>
            <a:chExt cx="2531" cy="1525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20654300-4BDD-4CB6-848B-F79755AE9D4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97" y="1648"/>
              <a:ext cx="2525" cy="15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0B6CC5AC-C732-4CF4-8E5C-97780819E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4" y="1645"/>
              <a:ext cx="2531" cy="1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B1BC24D9-916E-49BF-8646-73D089906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0" y="1860"/>
              <a:ext cx="2108" cy="1032"/>
            </a:xfrm>
            <a:custGeom>
              <a:avLst/>
              <a:gdLst>
                <a:gd name="T0" fmla="*/ 0 w 2108"/>
                <a:gd name="T1" fmla="*/ 1032 h 1032"/>
                <a:gd name="T2" fmla="*/ 2108 w 2108"/>
                <a:gd name="T3" fmla="*/ 1032 h 1032"/>
                <a:gd name="T4" fmla="*/ 0 w 2108"/>
                <a:gd name="T5" fmla="*/ 915 h 1032"/>
                <a:gd name="T6" fmla="*/ 2108 w 2108"/>
                <a:gd name="T7" fmla="*/ 915 h 1032"/>
                <a:gd name="T8" fmla="*/ 0 w 2108"/>
                <a:gd name="T9" fmla="*/ 799 h 1032"/>
                <a:gd name="T10" fmla="*/ 2108 w 2108"/>
                <a:gd name="T11" fmla="*/ 799 h 1032"/>
                <a:gd name="T12" fmla="*/ 0 w 2108"/>
                <a:gd name="T13" fmla="*/ 688 h 1032"/>
                <a:gd name="T14" fmla="*/ 2108 w 2108"/>
                <a:gd name="T15" fmla="*/ 688 h 1032"/>
                <a:gd name="T16" fmla="*/ 0 w 2108"/>
                <a:gd name="T17" fmla="*/ 571 h 1032"/>
                <a:gd name="T18" fmla="*/ 2108 w 2108"/>
                <a:gd name="T19" fmla="*/ 571 h 1032"/>
                <a:gd name="T20" fmla="*/ 0 w 2108"/>
                <a:gd name="T21" fmla="*/ 455 h 1032"/>
                <a:gd name="T22" fmla="*/ 2108 w 2108"/>
                <a:gd name="T23" fmla="*/ 455 h 1032"/>
                <a:gd name="T24" fmla="*/ 0 w 2108"/>
                <a:gd name="T25" fmla="*/ 344 h 1032"/>
                <a:gd name="T26" fmla="*/ 2108 w 2108"/>
                <a:gd name="T27" fmla="*/ 344 h 1032"/>
                <a:gd name="T28" fmla="*/ 0 w 2108"/>
                <a:gd name="T29" fmla="*/ 227 h 1032"/>
                <a:gd name="T30" fmla="*/ 2108 w 2108"/>
                <a:gd name="T31" fmla="*/ 227 h 1032"/>
                <a:gd name="T32" fmla="*/ 0 w 2108"/>
                <a:gd name="T33" fmla="*/ 111 h 1032"/>
                <a:gd name="T34" fmla="*/ 2108 w 2108"/>
                <a:gd name="T35" fmla="*/ 111 h 1032"/>
                <a:gd name="T36" fmla="*/ 0 w 2108"/>
                <a:gd name="T37" fmla="*/ 0 h 1032"/>
                <a:gd name="T38" fmla="*/ 2108 w 2108"/>
                <a:gd name="T39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08" h="1032">
                  <a:moveTo>
                    <a:pt x="0" y="1032"/>
                  </a:moveTo>
                  <a:lnTo>
                    <a:pt x="2108" y="1032"/>
                  </a:lnTo>
                  <a:moveTo>
                    <a:pt x="0" y="915"/>
                  </a:moveTo>
                  <a:lnTo>
                    <a:pt x="2108" y="915"/>
                  </a:lnTo>
                  <a:moveTo>
                    <a:pt x="0" y="799"/>
                  </a:moveTo>
                  <a:lnTo>
                    <a:pt x="2108" y="799"/>
                  </a:lnTo>
                  <a:moveTo>
                    <a:pt x="0" y="688"/>
                  </a:moveTo>
                  <a:lnTo>
                    <a:pt x="2108" y="688"/>
                  </a:lnTo>
                  <a:moveTo>
                    <a:pt x="0" y="571"/>
                  </a:moveTo>
                  <a:lnTo>
                    <a:pt x="2108" y="571"/>
                  </a:lnTo>
                  <a:moveTo>
                    <a:pt x="0" y="455"/>
                  </a:moveTo>
                  <a:lnTo>
                    <a:pt x="2108" y="455"/>
                  </a:lnTo>
                  <a:moveTo>
                    <a:pt x="0" y="344"/>
                  </a:moveTo>
                  <a:lnTo>
                    <a:pt x="2108" y="344"/>
                  </a:lnTo>
                  <a:moveTo>
                    <a:pt x="0" y="227"/>
                  </a:moveTo>
                  <a:lnTo>
                    <a:pt x="2108" y="227"/>
                  </a:lnTo>
                  <a:moveTo>
                    <a:pt x="0" y="111"/>
                  </a:moveTo>
                  <a:lnTo>
                    <a:pt x="2108" y="111"/>
                  </a:lnTo>
                  <a:moveTo>
                    <a:pt x="0" y="0"/>
                  </a:moveTo>
                  <a:lnTo>
                    <a:pt x="2108" y="0"/>
                  </a:lnTo>
                </a:path>
              </a:pathLst>
            </a:custGeom>
            <a:noFill/>
            <a:ln w="7938" cap="flat">
              <a:solidFill>
                <a:srgbClr val="D9D9D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Rectangle 7">
              <a:extLst>
                <a:ext uri="{FF2B5EF4-FFF2-40B4-BE49-F238E27FC236}">
                  <a16:creationId xmlns:a16="http://schemas.microsoft.com/office/drawing/2014/main" id="{72B21FFB-6766-4FE5-AF25-AC1373F80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0" y="1860"/>
              <a:ext cx="2108" cy="1148"/>
            </a:xfrm>
            <a:prstGeom prst="rect">
              <a:avLst/>
            </a:prstGeom>
            <a:noFill/>
            <a:ln w="7938" cap="flat">
              <a:solidFill>
                <a:srgbClr val="4472C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7F8BF856-CD2E-41A0-A821-250C1BBD17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1" y="1947"/>
              <a:ext cx="1386" cy="1059"/>
            </a:xfrm>
            <a:custGeom>
              <a:avLst/>
              <a:gdLst>
                <a:gd name="T0" fmla="*/ 0 w 1386"/>
                <a:gd name="T1" fmla="*/ 1053 h 1059"/>
                <a:gd name="T2" fmla="*/ 327 w 1386"/>
                <a:gd name="T3" fmla="*/ 1053 h 1059"/>
                <a:gd name="T4" fmla="*/ 327 w 1386"/>
                <a:gd name="T5" fmla="*/ 1059 h 1059"/>
                <a:gd name="T6" fmla="*/ 0 w 1386"/>
                <a:gd name="T7" fmla="*/ 1059 h 1059"/>
                <a:gd name="T8" fmla="*/ 0 w 1386"/>
                <a:gd name="T9" fmla="*/ 1053 h 1059"/>
                <a:gd name="T10" fmla="*/ 1054 w 1386"/>
                <a:gd name="T11" fmla="*/ 0 h 1059"/>
                <a:gd name="T12" fmla="*/ 1386 w 1386"/>
                <a:gd name="T13" fmla="*/ 0 h 1059"/>
                <a:gd name="T14" fmla="*/ 1386 w 1386"/>
                <a:gd name="T15" fmla="*/ 1059 h 1059"/>
                <a:gd name="T16" fmla="*/ 1054 w 1386"/>
                <a:gd name="T17" fmla="*/ 1059 h 1059"/>
                <a:gd name="T18" fmla="*/ 1054 w 1386"/>
                <a:gd name="T19" fmla="*/ 0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86" h="1059">
                  <a:moveTo>
                    <a:pt x="0" y="1053"/>
                  </a:moveTo>
                  <a:lnTo>
                    <a:pt x="327" y="1053"/>
                  </a:lnTo>
                  <a:lnTo>
                    <a:pt x="327" y="1059"/>
                  </a:lnTo>
                  <a:lnTo>
                    <a:pt x="0" y="1059"/>
                  </a:lnTo>
                  <a:lnTo>
                    <a:pt x="0" y="1053"/>
                  </a:lnTo>
                  <a:close/>
                  <a:moveTo>
                    <a:pt x="1054" y="0"/>
                  </a:moveTo>
                  <a:lnTo>
                    <a:pt x="1386" y="0"/>
                  </a:lnTo>
                  <a:lnTo>
                    <a:pt x="1386" y="1059"/>
                  </a:lnTo>
                  <a:lnTo>
                    <a:pt x="1054" y="1059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F7FC7BBC-22AC-47E8-9E8C-CD6B594F92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0" y="3008"/>
              <a:ext cx="2108" cy="0"/>
            </a:xfrm>
            <a:prstGeom prst="line">
              <a:avLst/>
            </a:prstGeom>
            <a:noFill/>
            <a:ln w="7938" cap="flat">
              <a:solidFill>
                <a:srgbClr val="D9D9D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D2FC3169-4360-44CC-A2DD-696D21ACF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9" y="2919"/>
              <a:ext cx="149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 dirty="0">
                  <a:solidFill>
                    <a:srgbClr val="404040"/>
                  </a:solidFill>
                  <a:latin typeface="Calibri" panose="020F0502020204030204" pitchFamily="34" charset="0"/>
                </a:rPr>
                <a:t>1.00E-4</a:t>
              </a:r>
              <a:endParaRPr lang="en-US" altLang="en-US" sz="1350" dirty="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DF304CBE-9B5E-4EE6-81FF-AA22AB2B7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4" y="1878"/>
              <a:ext cx="86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 dirty="0">
                  <a:solidFill>
                    <a:srgbClr val="404040"/>
                  </a:solidFill>
                  <a:latin typeface="Calibri" panose="020F0502020204030204" pitchFamily="34" charset="0"/>
                </a:rPr>
                <a:t>0.46</a:t>
              </a:r>
              <a:endParaRPr lang="en-US" altLang="en-US" sz="1350" dirty="0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CAF2434E-A352-4195-A317-7A0567B68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" y="2967"/>
              <a:ext cx="18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0.00E+00</a:t>
              </a:r>
              <a:endParaRPr lang="en-US" altLang="en-US" sz="1350"/>
            </a:p>
          </p:txBody>
        </p:sp>
        <p:sp>
          <p:nvSpPr>
            <p:cNvPr id="19" name="Rectangle 15">
              <a:extLst>
                <a:ext uri="{FF2B5EF4-FFF2-40B4-BE49-F238E27FC236}">
                  <a16:creationId xmlns:a16="http://schemas.microsoft.com/office/drawing/2014/main" id="{33D70B80-B2E8-4367-A632-FCF6D048B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852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5.00E-02</a:t>
              </a:r>
              <a:endParaRPr lang="en-US" altLang="en-US" sz="1350"/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C06530A0-AC97-40B4-BBEC-1BC4F0494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737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1.00E-01</a:t>
              </a:r>
              <a:endParaRPr lang="en-US" altLang="en-US" sz="1350"/>
            </a:p>
          </p:txBody>
        </p:sp>
        <p:sp>
          <p:nvSpPr>
            <p:cNvPr id="21" name="Rectangle 17">
              <a:extLst>
                <a:ext uri="{FF2B5EF4-FFF2-40B4-BE49-F238E27FC236}">
                  <a16:creationId xmlns:a16="http://schemas.microsoft.com/office/drawing/2014/main" id="{DCA021B5-DA81-4A42-9410-591D47C3E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622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1.50E-01</a:t>
              </a:r>
              <a:endParaRPr lang="en-US" altLang="en-US" sz="1350"/>
            </a:p>
          </p:txBody>
        </p:sp>
        <p:sp>
          <p:nvSpPr>
            <p:cNvPr id="22" name="Rectangle 18">
              <a:extLst>
                <a:ext uri="{FF2B5EF4-FFF2-40B4-BE49-F238E27FC236}">
                  <a16:creationId xmlns:a16="http://schemas.microsoft.com/office/drawing/2014/main" id="{77ACFF0A-80E4-46AD-AFBE-E35493D16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507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2.00E-01</a:t>
              </a:r>
              <a:endParaRPr lang="en-US" altLang="en-US" sz="1350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2403D88C-69FC-422B-8F74-10D138444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391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2.50E-01</a:t>
              </a:r>
              <a:endParaRPr lang="en-US" altLang="en-US" sz="1350"/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13ADE9D7-CD09-4ED8-81C6-070AA257E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78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3.00E-01</a:t>
              </a:r>
              <a:endParaRPr lang="en-US" altLang="en-US" sz="1350"/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320DE8ED-C37C-401C-A6B7-C3334BD86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163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3.50E-01</a:t>
              </a:r>
              <a:endParaRPr lang="en-US" altLang="en-US" sz="1350"/>
            </a:p>
          </p:txBody>
        </p:sp>
        <p:sp>
          <p:nvSpPr>
            <p:cNvPr id="28" name="Rectangle 22">
              <a:extLst>
                <a:ext uri="{FF2B5EF4-FFF2-40B4-BE49-F238E27FC236}">
                  <a16:creationId xmlns:a16="http://schemas.microsoft.com/office/drawing/2014/main" id="{DFE132FF-4215-4717-8383-FF6DE8C30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048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4.00E-01</a:t>
              </a:r>
              <a:endParaRPr lang="en-US" altLang="en-US" sz="1350"/>
            </a:p>
          </p:txBody>
        </p: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8B0472FE-A32A-4A46-B25E-57B09CF09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1933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4.50E-01</a:t>
              </a:r>
              <a:endParaRPr lang="en-US" altLang="en-US" sz="1350"/>
            </a:p>
          </p:txBody>
        </p:sp>
        <p:sp>
          <p:nvSpPr>
            <p:cNvPr id="30" name="Rectangle 24">
              <a:extLst>
                <a:ext uri="{FF2B5EF4-FFF2-40B4-BE49-F238E27FC236}">
                  <a16:creationId xmlns:a16="http://schemas.microsoft.com/office/drawing/2014/main" id="{6A750403-3890-4423-BC4A-AF723D5714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1817"/>
              <a:ext cx="173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600">
                  <a:solidFill>
                    <a:srgbClr val="595959"/>
                  </a:solidFill>
                  <a:latin typeface="Calibri" panose="020F0502020204030204" pitchFamily="34" charset="0"/>
                </a:rPr>
                <a:t>5.00E-01</a:t>
              </a:r>
              <a:endParaRPr lang="en-US" altLang="en-US" sz="1350"/>
            </a:p>
          </p:txBody>
        </p:sp>
        <p:sp>
          <p:nvSpPr>
            <p:cNvPr id="31" name="Rectangle 25">
              <a:extLst>
                <a:ext uri="{FF2B5EF4-FFF2-40B4-BE49-F238E27FC236}">
                  <a16:creationId xmlns:a16="http://schemas.microsoft.com/office/drawing/2014/main" id="{A1BE13A5-379D-43E7-8CBC-B67FDB5D33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5" y="3049"/>
              <a:ext cx="335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600" dirty="0">
                  <a:solidFill>
                    <a:srgbClr val="595959"/>
                  </a:solidFill>
                  <a:latin typeface="Calibri" panose="020F0502020204030204" pitchFamily="34" charset="0"/>
                </a:rPr>
                <a:t>confined storage</a:t>
              </a:r>
              <a:endParaRPr lang="en-US" altLang="en-US" sz="1350" dirty="0"/>
            </a:p>
          </p:txBody>
        </p:sp>
        <p:sp>
          <p:nvSpPr>
            <p:cNvPr id="32" name="Rectangle 26">
              <a:extLst>
                <a:ext uri="{FF2B5EF4-FFF2-40B4-BE49-F238E27FC236}">
                  <a16:creationId xmlns:a16="http://schemas.microsoft.com/office/drawing/2014/main" id="{E3F8620D-7556-4A46-8A2C-0B40AA2B4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3049"/>
              <a:ext cx="386" cy="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685800"/>
              <a:r>
                <a:rPr lang="en-US" altLang="en-US" sz="600" dirty="0">
                  <a:solidFill>
                    <a:srgbClr val="595959"/>
                  </a:solidFill>
                  <a:latin typeface="Calibri" panose="020F0502020204030204" pitchFamily="34" charset="0"/>
                </a:rPr>
                <a:t>unconfined storage</a:t>
              </a:r>
              <a:endParaRPr lang="en-US" altLang="en-US" sz="1350" dirty="0"/>
            </a:p>
          </p:txBody>
        </p:sp>
        <p:sp>
          <p:nvSpPr>
            <p:cNvPr id="33" name="Rectangle 27">
              <a:extLst>
                <a:ext uri="{FF2B5EF4-FFF2-40B4-BE49-F238E27FC236}">
                  <a16:creationId xmlns:a16="http://schemas.microsoft.com/office/drawing/2014/main" id="{FCC350CF-6206-4A29-A16E-560A99259A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1701"/>
              <a:ext cx="137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685800"/>
              <a:r>
                <a:rPr lang="en-US" altLang="en-US" sz="975" dirty="0">
                  <a:solidFill>
                    <a:srgbClr val="595959"/>
                  </a:solidFill>
                  <a:latin typeface="Calibri" panose="020F0502020204030204" pitchFamily="34" charset="0"/>
                </a:rPr>
                <a:t>Max values typical of aquifer storage</a:t>
              </a:r>
              <a:endParaRPr lang="en-US" altLang="en-US" sz="1350" dirty="0"/>
            </a:p>
          </p:txBody>
        </p:sp>
        <p:sp>
          <p:nvSpPr>
            <p:cNvPr id="34" name="Rectangle 28">
              <a:extLst>
                <a:ext uri="{FF2B5EF4-FFF2-40B4-BE49-F238E27FC236}">
                  <a16:creationId xmlns:a16="http://schemas.microsoft.com/office/drawing/2014/main" id="{4D770CCD-AC30-48E4-9FD8-8E11F1968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" y="1648"/>
              <a:ext cx="2525" cy="1519"/>
            </a:xfrm>
            <a:prstGeom prst="rect">
              <a:avLst/>
            </a:prstGeom>
            <a:noFill/>
            <a:ln w="7938" cap="flat">
              <a:solidFill>
                <a:srgbClr val="D9D9D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1" name="Content Placeholder 10">
            <a:extLst>
              <a:ext uri="{FF2B5EF4-FFF2-40B4-BE49-F238E27FC236}">
                <a16:creationId xmlns:a16="http://schemas.microsoft.com/office/drawing/2014/main" id="{4108DCED-4C32-445D-BE79-08468EC52BC7}"/>
              </a:ext>
            </a:extLst>
          </p:cNvPr>
          <p:cNvSpPr txBox="1">
            <a:spLocks/>
          </p:cNvSpPr>
          <p:nvPr/>
        </p:nvSpPr>
        <p:spPr>
          <a:xfrm>
            <a:off x="7302034" y="1941728"/>
            <a:ext cx="1444014" cy="27383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900"/>
              </a:spcAft>
              <a:buNone/>
            </a:pPr>
            <a:r>
              <a:rPr lang="en-US" sz="600" dirty="0"/>
              <a:t>Anderson, </a:t>
            </a:r>
            <a:r>
              <a:rPr lang="en-US" sz="600" dirty="0" err="1"/>
              <a:t>Woessner</a:t>
            </a:r>
            <a:r>
              <a:rPr lang="en-US" sz="600" dirty="0"/>
              <a:t>, and Hunt (2015)</a:t>
            </a:r>
          </a:p>
        </p:txBody>
      </p:sp>
    </p:spTree>
    <p:extLst>
      <p:ext uri="{BB962C8B-B14F-4D97-AF65-F5344CB8AC3E}">
        <p14:creationId xmlns:p14="http://schemas.microsoft.com/office/powerpoint/2010/main" val="992070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550" y="0"/>
            <a:ext cx="7772400" cy="1143000"/>
          </a:xfrm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Calibri" pitchFamily="34" charset="0"/>
              </a:rPr>
              <a:t>Test bed:  GSFLOW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4514" y="1567543"/>
            <a:ext cx="40494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PRMS+MODFLOW-NWT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22-year simulation </a:t>
            </a:r>
            <a:r>
              <a:rPr lang="en-US" sz="1400" dirty="0">
                <a:latin typeface="Calibri" pitchFamily="34" charset="0"/>
              </a:rPr>
              <a:t>(12 year spin up)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Daily timestep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b="1" dirty="0">
                <a:solidFill>
                  <a:srgbClr val="FFFF00"/>
                </a:solidFill>
                <a:latin typeface="Calibri" pitchFamily="34" charset="0"/>
              </a:rPr>
              <a:t>3-day</a:t>
            </a:r>
            <a:r>
              <a:rPr lang="en-US" dirty="0">
                <a:latin typeface="Calibri" pitchFamily="34" charset="0"/>
              </a:rPr>
              <a:t> forward runtime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Yes, we </a:t>
            </a:r>
            <a:r>
              <a:rPr lang="en-US" b="1" i="1" dirty="0">
                <a:latin typeface="Calibri" pitchFamily="34" charset="0"/>
              </a:rPr>
              <a:t>did use </a:t>
            </a:r>
            <a:r>
              <a:rPr lang="en-US" dirty="0">
                <a:latin typeface="Calibri" pitchFamily="34" charset="0"/>
              </a:rPr>
              <a:t>parameter estimation via high-throughput computing (see Fienen and Hunt 2015); this gives quantitative framework!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411946" y="6093322"/>
            <a:ext cx="1569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Calibri" pitchFamily="34" charset="0"/>
              </a:rPr>
              <a:t>Hunt et al. (2013)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E5430-9A74-3447-931C-ED1C97C9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84" y="1292431"/>
            <a:ext cx="3970139" cy="511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509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550" y="0"/>
            <a:ext cx="7772400" cy="1143000"/>
          </a:xfrm>
        </p:spPr>
        <p:txBody>
          <a:bodyPr/>
          <a:lstStyle/>
          <a:p>
            <a:r>
              <a:rPr lang="en-US" sz="4800" b="1" dirty="0">
                <a:solidFill>
                  <a:schemeClr val="tx1"/>
                </a:solidFill>
                <a:latin typeface="Calibri" pitchFamily="34" charset="0"/>
              </a:rPr>
              <a:t>Test bed:  GSFLOW model</a:t>
            </a:r>
          </a:p>
        </p:txBody>
      </p:sp>
      <p:pic>
        <p:nvPicPr>
          <p:cNvPr id="4" name="Content Placeholder 3" descr="troutgsflow.tif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791125" y="1292431"/>
            <a:ext cx="3935254" cy="5111554"/>
          </a:xfrm>
        </p:spPr>
      </p:pic>
      <p:sp>
        <p:nvSpPr>
          <p:cNvPr id="6" name="TextBox 5"/>
          <p:cNvSpPr txBox="1"/>
          <p:nvPr/>
        </p:nvSpPr>
        <p:spPr>
          <a:xfrm>
            <a:off x="5094514" y="1567543"/>
            <a:ext cx="40494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PRMS+MODFLOW-NWT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29-year simulation </a:t>
            </a:r>
            <a:r>
              <a:rPr lang="en-US" sz="1400" dirty="0">
                <a:latin typeface="Calibri" pitchFamily="34" charset="0"/>
              </a:rPr>
              <a:t>(4-year spin up)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Daily timestep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4-hour forward runtime</a:t>
            </a:r>
          </a:p>
          <a:p>
            <a:endParaRPr lang="en-US" dirty="0">
              <a:latin typeface="Calibri" pitchFamily="34" charset="0"/>
            </a:endParaRPr>
          </a:p>
          <a:p>
            <a:r>
              <a:rPr lang="en-US" dirty="0">
                <a:latin typeface="Calibri" pitchFamily="34" charset="0"/>
              </a:rPr>
              <a:t>Yes, we </a:t>
            </a:r>
            <a:r>
              <a:rPr lang="en-US" b="1" i="1" dirty="0">
                <a:latin typeface="Calibri" pitchFamily="34" charset="0"/>
              </a:rPr>
              <a:t>did use </a:t>
            </a:r>
            <a:r>
              <a:rPr lang="en-US" dirty="0">
                <a:latin typeface="Calibri" pitchFamily="34" charset="0"/>
              </a:rPr>
              <a:t>parameter estimation via high-throughput computing (see Fienen and Hunt 2015); this gives quantitative framework!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411946" y="6093322"/>
            <a:ext cx="15694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Calibri" pitchFamily="34" charset="0"/>
              </a:rPr>
              <a:t>Hunt et al. (2013)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661B9-D414-AE4B-85A4-474D08752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399" y="4341708"/>
            <a:ext cx="5061115" cy="175161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0814"/>
            <a:ext cx="9144000" cy="1840327"/>
          </a:xfrm>
        </p:spPr>
        <p:txBody>
          <a:bodyPr/>
          <a:lstStyle/>
          <a:p>
            <a:r>
              <a:rPr lang="en-US" sz="4000" b="1" dirty="0">
                <a:latin typeface="Calibri" pitchFamily="34" charset="0"/>
              </a:rPr>
              <a:t>The need for speed: </a:t>
            </a:r>
            <a:r>
              <a:rPr lang="en-US" sz="4000" b="1" dirty="0">
                <a:solidFill>
                  <a:schemeClr val="tx1"/>
                </a:solidFill>
                <a:latin typeface="Calibri" pitchFamily="34" charset="0"/>
              </a:rPr>
              <a:t>Stepwise Calibration uncoupled PRMS SW model</a:t>
            </a:r>
            <a:endParaRPr lang="en-US" sz="1800" b="1" dirty="0">
              <a:latin typeface="Calibri" pitchFamily="34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316871" y="2691566"/>
            <a:ext cx="1913826" cy="1993205"/>
            <a:chOff x="1285875" y="2722563"/>
            <a:chExt cx="1913826" cy="1993205"/>
          </a:xfrm>
        </p:grpSpPr>
        <p:sp>
          <p:nvSpPr>
            <p:cNvPr id="6158" name="Text Box 5"/>
            <p:cNvSpPr txBox="1">
              <a:spLocks noChangeArrowheads="1"/>
            </p:cNvSpPr>
            <p:nvPr/>
          </p:nvSpPr>
          <p:spPr bwMode="auto">
            <a:xfrm>
              <a:off x="1349375" y="2722563"/>
              <a:ext cx="1816100" cy="838200"/>
            </a:xfrm>
            <a:prstGeom prst="rect">
              <a:avLst/>
            </a:prstGeom>
            <a:solidFill>
              <a:schemeClr val="tx2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chemeClr val="bg2"/>
                  </a:solidFill>
                  <a:latin typeface="Calibri" pitchFamily="34" charset="0"/>
                </a:rPr>
                <a:t>PRMS (transient)</a:t>
              </a:r>
            </a:p>
          </p:txBody>
        </p:sp>
        <p:sp>
          <p:nvSpPr>
            <p:cNvPr id="6159" name="Text Box 6"/>
            <p:cNvSpPr txBox="1">
              <a:spLocks noChangeArrowheads="1"/>
            </p:cNvSpPr>
            <p:nvPr/>
          </p:nvSpPr>
          <p:spPr bwMode="auto">
            <a:xfrm>
              <a:off x="1285875" y="3638550"/>
              <a:ext cx="1913826" cy="1077218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Step 1</a:t>
              </a:r>
            </a:p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Solar radiation / ET</a:t>
              </a:r>
            </a:p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seconds to run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52F42E-4490-4B43-9B46-C2EBC3FF7F20}"/>
              </a:ext>
            </a:extLst>
          </p:cNvPr>
          <p:cNvGrpSpPr/>
          <p:nvPr/>
        </p:nvGrpSpPr>
        <p:grpSpPr>
          <a:xfrm>
            <a:off x="3230697" y="2706102"/>
            <a:ext cx="2228232" cy="1993205"/>
            <a:chOff x="2192311" y="2737099"/>
            <a:chExt cx="2228232" cy="1993205"/>
          </a:xfrm>
        </p:grpSpPr>
        <p:sp>
          <p:nvSpPr>
            <p:cNvPr id="6153" name="Line 10"/>
            <p:cNvSpPr>
              <a:spLocks noChangeShapeType="1"/>
            </p:cNvSpPr>
            <p:nvPr/>
          </p:nvSpPr>
          <p:spPr bwMode="auto">
            <a:xfrm flipV="1">
              <a:off x="2192311" y="3127065"/>
              <a:ext cx="3657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" name="Text Box 5">
              <a:extLst>
                <a:ext uri="{FF2B5EF4-FFF2-40B4-BE49-F238E27FC236}">
                  <a16:creationId xmlns:a16="http://schemas.microsoft.com/office/drawing/2014/main" id="{A48445A9-98BB-2C4F-A839-B522711A5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4443" y="2737099"/>
              <a:ext cx="1816100" cy="838200"/>
            </a:xfrm>
            <a:prstGeom prst="rect">
              <a:avLst/>
            </a:prstGeom>
            <a:solidFill>
              <a:schemeClr val="tx2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chemeClr val="bg2"/>
                  </a:solidFill>
                  <a:latin typeface="Calibri" pitchFamily="34" charset="0"/>
                </a:rPr>
                <a:t>PRMS (transient)</a:t>
              </a:r>
            </a:p>
          </p:txBody>
        </p:sp>
        <p:sp>
          <p:nvSpPr>
            <p:cNvPr id="21" name="Text Box 6">
              <a:extLst>
                <a:ext uri="{FF2B5EF4-FFF2-40B4-BE49-F238E27FC236}">
                  <a16:creationId xmlns:a16="http://schemas.microsoft.com/office/drawing/2014/main" id="{BFFDA548-9C37-254F-864E-3185212B2D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943" y="3653086"/>
              <a:ext cx="1879600" cy="1077218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Step 2 </a:t>
              </a:r>
            </a:p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Snow Pack</a:t>
              </a:r>
            </a:p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seconds to run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20841CA-2F03-414B-846F-4640F6AF546F}"/>
              </a:ext>
            </a:extLst>
          </p:cNvPr>
          <p:cNvGrpSpPr/>
          <p:nvPr/>
        </p:nvGrpSpPr>
        <p:grpSpPr>
          <a:xfrm>
            <a:off x="5535705" y="2691566"/>
            <a:ext cx="2289632" cy="1993205"/>
            <a:chOff x="5535705" y="2691566"/>
            <a:chExt cx="2289632" cy="1993205"/>
          </a:xfrm>
        </p:grpSpPr>
        <p:sp>
          <p:nvSpPr>
            <p:cNvPr id="28" name="Line 10">
              <a:extLst>
                <a:ext uri="{FF2B5EF4-FFF2-40B4-BE49-F238E27FC236}">
                  <a16:creationId xmlns:a16="http://schemas.microsoft.com/office/drawing/2014/main" id="{B0765B2D-14A3-6A41-967F-7797DB2D33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35705" y="3096068"/>
              <a:ext cx="3657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2" name="Group 13">
              <a:extLst>
                <a:ext uri="{FF2B5EF4-FFF2-40B4-BE49-F238E27FC236}">
                  <a16:creationId xmlns:a16="http://schemas.microsoft.com/office/drawing/2014/main" id="{B3FD7E90-714F-0D42-B117-6CE12878EE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84459" y="2691566"/>
              <a:ext cx="1940878" cy="1993205"/>
              <a:chOff x="1285875" y="2722563"/>
              <a:chExt cx="1940878" cy="1993205"/>
            </a:xfrm>
          </p:grpSpPr>
          <p:sp>
            <p:nvSpPr>
              <p:cNvPr id="23" name="Text Box 5">
                <a:extLst>
                  <a:ext uri="{FF2B5EF4-FFF2-40B4-BE49-F238E27FC236}">
                    <a16:creationId xmlns:a16="http://schemas.microsoft.com/office/drawing/2014/main" id="{866F19B9-8967-764D-87EC-C020FFBEE0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49375" y="2722563"/>
                <a:ext cx="1816100" cy="838200"/>
              </a:xfrm>
              <a:prstGeom prst="rect">
                <a:avLst/>
              </a:prstGeom>
              <a:solidFill>
                <a:schemeClr val="tx2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dirty="0">
                    <a:solidFill>
                      <a:schemeClr val="bg2"/>
                    </a:solidFill>
                    <a:latin typeface="Calibri" pitchFamily="34" charset="0"/>
                  </a:rPr>
                  <a:t>PRMS (transient)</a:t>
                </a:r>
              </a:p>
            </p:txBody>
          </p:sp>
          <p:sp>
            <p:nvSpPr>
              <p:cNvPr id="24" name="Text Box 6">
                <a:extLst>
                  <a:ext uri="{FF2B5EF4-FFF2-40B4-BE49-F238E27FC236}">
                    <a16:creationId xmlns:a16="http://schemas.microsoft.com/office/drawing/2014/main" id="{20A1F009-A9D5-ED41-B240-B4359DAA9C7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85875" y="3638550"/>
                <a:ext cx="1940878" cy="1077218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 pitchFamily="34" charset="0"/>
                  </a:rPr>
                  <a:t>Step 3 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 pitchFamily="34" charset="0"/>
                  </a:rPr>
                  <a:t>Runoff / Infiltration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US" sz="1600" dirty="0">
                    <a:latin typeface="Calibri" pitchFamily="34" charset="0"/>
                  </a:rPr>
                  <a:t>seconds to run</a:t>
                </a: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FBDCFE5-75EB-8F45-AA2B-E6504194F61C}"/>
              </a:ext>
            </a:extLst>
          </p:cNvPr>
          <p:cNvSpPr/>
          <p:nvPr/>
        </p:nvSpPr>
        <p:spPr>
          <a:xfrm>
            <a:off x="1691441" y="5316659"/>
            <a:ext cx="6367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itchFamily="34" charset="0"/>
              </a:rPr>
              <a:t>Why stepwise and not one objective function?</a:t>
            </a:r>
            <a:endParaRPr lang="en-US" dirty="0"/>
          </a:p>
        </p:txBody>
      </p:sp>
      <p:pic>
        <p:nvPicPr>
          <p:cNvPr id="16" name="Content Placeholder 3" descr="troutgsflow.tiff">
            <a:extLst>
              <a:ext uri="{FF2B5EF4-FFF2-40B4-BE49-F238E27FC236}">
                <a16:creationId xmlns:a16="http://schemas.microsoft.com/office/drawing/2014/main" id="{47B04B3D-AFF6-1B43-90CF-F34CC435E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83538" y="5359449"/>
            <a:ext cx="1112104" cy="1444527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FEDFE21-875C-D64A-A7A2-A270F1B6B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" y="5372142"/>
            <a:ext cx="1112104" cy="143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08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0813"/>
            <a:ext cx="9144000" cy="2251075"/>
          </a:xfrm>
        </p:spPr>
        <p:txBody>
          <a:bodyPr/>
          <a:lstStyle/>
          <a:p>
            <a:r>
              <a:rPr lang="en-US" sz="4000" b="1" dirty="0">
                <a:latin typeface="Calibri" pitchFamily="34" charset="0"/>
              </a:rPr>
              <a:t>The need for speed: </a:t>
            </a:r>
            <a:r>
              <a:rPr lang="en-US" sz="4000" b="1" dirty="0">
                <a:solidFill>
                  <a:schemeClr val="tx1"/>
                </a:solidFill>
                <a:latin typeface="Calibri" pitchFamily="34" charset="0"/>
              </a:rPr>
              <a:t>Next stepwise calibration paired simple/complex models</a:t>
            </a:r>
            <a:r>
              <a:rPr lang="en-US" sz="4000" b="1" dirty="0">
                <a:latin typeface="Calibri" pitchFamily="34" charset="0"/>
              </a:rPr>
              <a:t> </a:t>
            </a:r>
            <a:br>
              <a:rPr lang="en-US" sz="4000" b="1" dirty="0">
                <a:latin typeface="Calibri" pitchFamily="34" charset="0"/>
              </a:rPr>
            </a:br>
            <a:br>
              <a:rPr lang="en-US" sz="4000" b="1" dirty="0">
                <a:latin typeface="Calibri" pitchFamily="34" charset="0"/>
              </a:rPr>
            </a:br>
            <a:r>
              <a:rPr lang="en-US" sz="2400" b="1" dirty="0">
                <a:latin typeface="Calibri" pitchFamily="34" charset="0"/>
              </a:rPr>
              <a:t>e.g., Pre-calibration using sequentially </a:t>
            </a:r>
            <a:r>
              <a:rPr lang="en-US" sz="2400" b="1" i="1" dirty="0">
                <a:solidFill>
                  <a:schemeClr val="tx1"/>
                </a:solidFill>
                <a:latin typeface="Calibri" pitchFamily="34" charset="0"/>
              </a:rPr>
              <a:t>linked</a:t>
            </a:r>
            <a:r>
              <a:rPr lang="en-US" sz="2400" b="1" dirty="0">
                <a:latin typeface="Calibri" pitchFamily="34" charset="0"/>
              </a:rPr>
              <a:t> models </a:t>
            </a:r>
            <a:r>
              <a:rPr lang="en-US" sz="1800" b="1" dirty="0">
                <a:latin typeface="Calibri" pitchFamily="34" charset="0"/>
              </a:rPr>
              <a:t>(Hunt et al. 2013)</a:t>
            </a: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285875" y="2722563"/>
            <a:ext cx="2243138" cy="1985962"/>
            <a:chOff x="1285875" y="2722563"/>
            <a:chExt cx="2243138" cy="1985962"/>
          </a:xfrm>
        </p:grpSpPr>
        <p:sp>
          <p:nvSpPr>
            <p:cNvPr id="6158" name="Text Box 5"/>
            <p:cNvSpPr txBox="1">
              <a:spLocks noChangeArrowheads="1"/>
            </p:cNvSpPr>
            <p:nvPr/>
          </p:nvSpPr>
          <p:spPr bwMode="auto">
            <a:xfrm>
              <a:off x="1349375" y="2722563"/>
              <a:ext cx="1816100" cy="838200"/>
            </a:xfrm>
            <a:prstGeom prst="rect">
              <a:avLst/>
            </a:prstGeom>
            <a:solidFill>
              <a:schemeClr val="tx2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chemeClr val="bg2"/>
                  </a:solidFill>
                  <a:latin typeface="Calibri" pitchFamily="34" charset="0"/>
                </a:rPr>
                <a:t>PRMS (transient)</a:t>
              </a:r>
            </a:p>
          </p:txBody>
        </p:sp>
        <p:sp>
          <p:nvSpPr>
            <p:cNvPr id="6159" name="Text Box 6"/>
            <p:cNvSpPr txBox="1">
              <a:spLocks noChangeArrowheads="1"/>
            </p:cNvSpPr>
            <p:nvPr/>
          </p:nvSpPr>
          <p:spPr bwMode="auto">
            <a:xfrm>
              <a:off x="1285875" y="3638550"/>
              <a:ext cx="2243138" cy="1069975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seconds to run</a:t>
              </a:r>
            </a:p>
            <a:p>
              <a:pPr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1000’s observations</a:t>
              </a:r>
            </a:p>
            <a:p>
              <a:pPr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1000’s of parameters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5764213" y="2722563"/>
            <a:ext cx="2243137" cy="1985962"/>
            <a:chOff x="5764213" y="2722563"/>
            <a:chExt cx="2243137" cy="1985962"/>
          </a:xfrm>
        </p:grpSpPr>
        <p:sp>
          <p:nvSpPr>
            <p:cNvPr id="6156" name="Text Box 7"/>
            <p:cNvSpPr txBox="1">
              <a:spLocks noChangeArrowheads="1"/>
            </p:cNvSpPr>
            <p:nvPr/>
          </p:nvSpPr>
          <p:spPr bwMode="auto">
            <a:xfrm>
              <a:off x="5900738" y="2722563"/>
              <a:ext cx="2082800" cy="830262"/>
            </a:xfrm>
            <a:prstGeom prst="rect">
              <a:avLst/>
            </a:prstGeom>
            <a:solidFill>
              <a:schemeClr val="tx2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chemeClr val="bg2"/>
                  </a:solidFill>
                  <a:latin typeface="Calibri" pitchFamily="34" charset="0"/>
                </a:rPr>
                <a:t>MODFLOW (steady-state)</a:t>
              </a:r>
            </a:p>
          </p:txBody>
        </p:sp>
        <p:sp>
          <p:nvSpPr>
            <p:cNvPr id="6157" name="Text Box 9"/>
            <p:cNvSpPr txBox="1">
              <a:spLocks noChangeArrowheads="1"/>
            </p:cNvSpPr>
            <p:nvPr/>
          </p:nvSpPr>
          <p:spPr bwMode="auto">
            <a:xfrm>
              <a:off x="5764213" y="3638550"/>
              <a:ext cx="2243137" cy="1069975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seconds to run</a:t>
              </a:r>
            </a:p>
            <a:p>
              <a:pPr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1000’s observations</a:t>
              </a:r>
            </a:p>
            <a:p>
              <a:pPr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1000’s of parameters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3463925" y="2892425"/>
            <a:ext cx="2170113" cy="1866900"/>
            <a:chOff x="2182" y="1822"/>
            <a:chExt cx="1367" cy="1176"/>
          </a:xfrm>
        </p:grpSpPr>
        <p:sp>
          <p:nvSpPr>
            <p:cNvPr id="6153" name="Line 10"/>
            <p:cNvSpPr>
              <a:spLocks noChangeShapeType="1"/>
            </p:cNvSpPr>
            <p:nvPr/>
          </p:nvSpPr>
          <p:spPr bwMode="auto">
            <a:xfrm>
              <a:off x="2182" y="1969"/>
              <a:ext cx="1367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54" name="Text Box 11"/>
            <p:cNvSpPr txBox="1">
              <a:spLocks noChangeArrowheads="1"/>
            </p:cNvSpPr>
            <p:nvPr/>
          </p:nvSpPr>
          <p:spPr bwMode="auto">
            <a:xfrm>
              <a:off x="2544" y="1822"/>
              <a:ext cx="622" cy="298"/>
            </a:xfrm>
            <a:prstGeom prst="rect">
              <a:avLst/>
            </a:prstGeom>
            <a:solidFill>
              <a:schemeClr val="tx2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chemeClr val="bg2"/>
                  </a:solidFill>
                  <a:latin typeface="Calibri" pitchFamily="34" charset="0"/>
                </a:rPr>
                <a:t>utility</a:t>
              </a:r>
            </a:p>
          </p:txBody>
        </p:sp>
        <p:sp>
          <p:nvSpPr>
            <p:cNvPr id="6155" name="Text Box 12"/>
            <p:cNvSpPr txBox="1">
              <a:spLocks noChangeArrowheads="1"/>
            </p:cNvSpPr>
            <p:nvPr/>
          </p:nvSpPr>
          <p:spPr bwMode="auto">
            <a:xfrm>
              <a:off x="2356" y="2164"/>
              <a:ext cx="1017" cy="834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seconds to run average multiple years daily infiltration to ss recharge</a:t>
              </a:r>
            </a:p>
          </p:txBody>
        </p:sp>
      </p:grp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-74613" y="3114675"/>
            <a:ext cx="9271001" cy="2967038"/>
            <a:chOff x="-47" y="1962"/>
            <a:chExt cx="5840" cy="1869"/>
          </a:xfrm>
        </p:grpSpPr>
        <p:sp>
          <p:nvSpPr>
            <p:cNvPr id="6151" name="Freeform 14"/>
            <p:cNvSpPr>
              <a:spLocks/>
            </p:cNvSpPr>
            <p:nvPr/>
          </p:nvSpPr>
          <p:spPr bwMode="auto">
            <a:xfrm>
              <a:off x="-47" y="1962"/>
              <a:ext cx="5840" cy="1597"/>
            </a:xfrm>
            <a:custGeom>
              <a:avLst/>
              <a:gdLst>
                <a:gd name="T0" fmla="*/ 5089 w 5840"/>
                <a:gd name="T1" fmla="*/ 126 h 1597"/>
                <a:gd name="T2" fmla="*/ 5398 w 5840"/>
                <a:gd name="T3" fmla="*/ 268 h 1597"/>
                <a:gd name="T4" fmla="*/ 5425 w 5840"/>
                <a:gd name="T5" fmla="*/ 1045 h 1597"/>
                <a:gd name="T6" fmla="*/ 2907 w 5840"/>
                <a:gd name="T7" fmla="*/ 1574 h 1597"/>
                <a:gd name="T8" fmla="*/ 414 w 5840"/>
                <a:gd name="T9" fmla="*/ 1184 h 1597"/>
                <a:gd name="T10" fmla="*/ 422 w 5840"/>
                <a:gd name="T11" fmla="*/ 189 h 1597"/>
                <a:gd name="T12" fmla="*/ 784 w 5840"/>
                <a:gd name="T13" fmla="*/ 50 h 159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840"/>
                <a:gd name="T22" fmla="*/ 0 h 1597"/>
                <a:gd name="T23" fmla="*/ 5840 w 5840"/>
                <a:gd name="T24" fmla="*/ 1597 h 159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840" h="1597">
                  <a:moveTo>
                    <a:pt x="5089" y="126"/>
                  </a:moveTo>
                  <a:cubicBezTo>
                    <a:pt x="5140" y="150"/>
                    <a:pt x="5342" y="115"/>
                    <a:pt x="5398" y="268"/>
                  </a:cubicBezTo>
                  <a:cubicBezTo>
                    <a:pt x="5454" y="421"/>
                    <a:pt x="5840" y="827"/>
                    <a:pt x="5425" y="1045"/>
                  </a:cubicBezTo>
                  <a:cubicBezTo>
                    <a:pt x="5010" y="1263"/>
                    <a:pt x="3742" y="1551"/>
                    <a:pt x="2907" y="1574"/>
                  </a:cubicBezTo>
                  <a:cubicBezTo>
                    <a:pt x="2072" y="1597"/>
                    <a:pt x="828" y="1415"/>
                    <a:pt x="414" y="1184"/>
                  </a:cubicBezTo>
                  <a:cubicBezTo>
                    <a:pt x="0" y="953"/>
                    <a:pt x="360" y="377"/>
                    <a:pt x="422" y="189"/>
                  </a:cubicBezTo>
                  <a:cubicBezTo>
                    <a:pt x="483" y="0"/>
                    <a:pt x="633" y="25"/>
                    <a:pt x="784" y="50"/>
                  </a:cubicBezTo>
                </a:path>
              </a:pathLst>
            </a:custGeom>
            <a:noFill/>
            <a:ln w="508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52" name="Text Box 15"/>
            <p:cNvSpPr txBox="1">
              <a:spLocks noChangeArrowheads="1"/>
            </p:cNvSpPr>
            <p:nvPr/>
          </p:nvSpPr>
          <p:spPr bwMode="auto">
            <a:xfrm>
              <a:off x="1935" y="3543"/>
              <a:ext cx="2236" cy="288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chemeClr val="tx2"/>
                  </a:solidFill>
                  <a:latin typeface="Calibri" pitchFamily="34" charset="0"/>
                </a:rPr>
                <a:t>parameter estimation </a:t>
              </a:r>
            </a:p>
          </p:txBody>
        </p:sp>
      </p:grpSp>
      <p:pic>
        <p:nvPicPr>
          <p:cNvPr id="16" name="Content Placeholder 3" descr="troutgsflow.tiff">
            <a:extLst>
              <a:ext uri="{FF2B5EF4-FFF2-40B4-BE49-F238E27FC236}">
                <a16:creationId xmlns:a16="http://schemas.microsoft.com/office/drawing/2014/main" id="{FF0D4DCA-91F2-7646-9102-30480AE28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83538" y="5359449"/>
            <a:ext cx="1112104" cy="1444527"/>
          </a:xfr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0814"/>
            <a:ext cx="9144000" cy="1840327"/>
          </a:xfrm>
        </p:spPr>
        <p:txBody>
          <a:bodyPr/>
          <a:lstStyle/>
          <a:p>
            <a:r>
              <a:rPr lang="en-US" sz="4000" b="1" dirty="0">
                <a:latin typeface="Calibri" pitchFamily="34" charset="0"/>
              </a:rPr>
              <a:t>The need for speed: </a:t>
            </a:r>
            <a:r>
              <a:rPr lang="en-US" sz="4000" b="1" dirty="0">
                <a:solidFill>
                  <a:schemeClr val="tx1"/>
                </a:solidFill>
                <a:latin typeface="Calibri" pitchFamily="34" charset="0"/>
              </a:rPr>
              <a:t>Final stepwise Calibration Coupled GSFLOW model</a:t>
            </a:r>
            <a:endParaRPr lang="en-US" sz="1800" b="1" dirty="0">
              <a:latin typeface="Calibri" pitchFamily="34" charset="0"/>
            </a:endParaRPr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3615087" y="2707064"/>
            <a:ext cx="1913826" cy="2116316"/>
            <a:chOff x="1285875" y="2722563"/>
            <a:chExt cx="1913826" cy="2116316"/>
          </a:xfrm>
        </p:grpSpPr>
        <p:sp>
          <p:nvSpPr>
            <p:cNvPr id="6158" name="Text Box 5"/>
            <p:cNvSpPr txBox="1">
              <a:spLocks noChangeArrowheads="1"/>
            </p:cNvSpPr>
            <p:nvPr/>
          </p:nvSpPr>
          <p:spPr bwMode="auto">
            <a:xfrm>
              <a:off x="1349375" y="2722563"/>
              <a:ext cx="1816100" cy="830997"/>
            </a:xfrm>
            <a:prstGeom prst="rect">
              <a:avLst/>
            </a:prstGeom>
            <a:solidFill>
              <a:schemeClr val="tx2"/>
            </a:solidFill>
            <a:ln w="1587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dirty="0">
                  <a:solidFill>
                    <a:schemeClr val="bg2"/>
                  </a:solidFill>
                  <a:latin typeface="Calibri" pitchFamily="34" charset="0"/>
                </a:rPr>
                <a:t>GSFLOW (transient)</a:t>
              </a:r>
            </a:p>
          </p:txBody>
        </p:sp>
        <p:sp>
          <p:nvSpPr>
            <p:cNvPr id="6159" name="Text Box 6"/>
            <p:cNvSpPr txBox="1">
              <a:spLocks noChangeArrowheads="1"/>
            </p:cNvSpPr>
            <p:nvPr/>
          </p:nvSpPr>
          <p:spPr bwMode="auto">
            <a:xfrm>
              <a:off x="1285875" y="3638550"/>
              <a:ext cx="1913826" cy="1200329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Focus on parameters that couple PRMS to MODFLOW</a:t>
              </a:r>
            </a:p>
            <a:p>
              <a:pPr algn="ctr">
                <a:spcBef>
                  <a:spcPct val="50000"/>
                </a:spcBef>
              </a:pPr>
              <a:r>
                <a:rPr lang="en-US" sz="1600" dirty="0">
                  <a:latin typeface="Calibri" pitchFamily="34" charset="0"/>
                </a:rPr>
                <a:t>hours to days to run</a:t>
              </a:r>
            </a:p>
          </p:txBody>
        </p:sp>
      </p:grpSp>
      <p:pic>
        <p:nvPicPr>
          <p:cNvPr id="6" name="Content Placeholder 3" descr="troutgsflow.tiff">
            <a:extLst>
              <a:ext uri="{FF2B5EF4-FFF2-40B4-BE49-F238E27FC236}">
                <a16:creationId xmlns:a16="http://schemas.microsoft.com/office/drawing/2014/main" id="{72878BBF-C7B6-864D-9D47-21BB7D9DFC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983538" y="5359449"/>
            <a:ext cx="1112104" cy="14445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31A51-6481-F449-8437-E5705710D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1" y="5372142"/>
            <a:ext cx="1112104" cy="143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8348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5875" cap="flat" cmpd="sng" algn="ctr">
          <a:solidFill>
            <a:schemeClr val="bg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7602</TotalTime>
  <Words>1430</Words>
  <Application>Microsoft Macintosh PowerPoint</Application>
  <PresentationFormat>On-screen Show (4:3)</PresentationFormat>
  <Paragraphs>354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Narrow</vt:lpstr>
      <vt:lpstr>Calibri</vt:lpstr>
      <vt:lpstr>Garamond</vt:lpstr>
      <vt:lpstr>Times New Roman</vt:lpstr>
      <vt:lpstr>Default Design</vt:lpstr>
      <vt:lpstr>Workflow: Transient (Coupled) Models</vt:lpstr>
      <vt:lpstr>PowerPoint Presentation</vt:lpstr>
      <vt:lpstr>Differences in observations and parameters</vt:lpstr>
      <vt:lpstr>PowerPoint Presentation</vt:lpstr>
      <vt:lpstr>Test bed:  GSFLOW model</vt:lpstr>
      <vt:lpstr>Test bed:  GSFLOW model</vt:lpstr>
      <vt:lpstr>The need for speed: Stepwise Calibration uncoupled PRMS SW model</vt:lpstr>
      <vt:lpstr>The need for speed: Next stepwise calibration paired simple/complex models   e.g., Pre-calibration using sequentially linked models (Hunt et al. 2013)</vt:lpstr>
      <vt:lpstr>The need for speed: Final stepwise Calibration Coupled GSFLOW model</vt:lpstr>
      <vt:lpstr>One good workflow: calibrate ss first, then transient</vt:lpstr>
      <vt:lpstr>Increasing the signal-to-noise ratio</vt:lpstr>
      <vt:lpstr>Increasing the signal-to-noise ratio</vt:lpstr>
      <vt:lpstr>PowerPoint Presentation</vt:lpstr>
      <vt:lpstr>First step to transient modeling</vt:lpstr>
      <vt:lpstr>Increasing the signal-to-noise ratio</vt:lpstr>
      <vt:lpstr>PowerPoint Presentation</vt:lpstr>
      <vt:lpstr>PowerPoint Presentation</vt:lpstr>
      <vt:lpstr>Adding time-series processing to raw observation data:  Identifiability</vt:lpstr>
      <vt:lpstr>Handling parameter correlation and insensitivity  Truncated SVD and superparameters </vt:lpstr>
      <vt:lpstr>Upping signal-to-noise ratio using “superobservations” </vt:lpstr>
      <vt:lpstr>Visualizing signal-to-noise ratio using superobservations </vt:lpstr>
      <vt:lpstr>Automated superobservations (PEST utility supobsprep.exe)</vt:lpstr>
      <vt:lpstr>Automated superobservations (PEST utility supobsprep.exe)</vt:lpstr>
      <vt:lpstr>Automated superobservations (PEST utility supobsprep.exe)</vt:lpstr>
      <vt:lpstr>Automated superobservations (PEST utility supobsprep.exe)</vt:lpstr>
      <vt:lpstr>Why time series processing (t2-t1) is key </vt:lpstr>
      <vt:lpstr>The Upshot on calibration</vt:lpstr>
      <vt:lpstr>PowerPoint Presentation</vt:lpstr>
      <vt:lpstr>The Upshot on Uncertainty</vt:lpstr>
    </vt:vector>
  </TitlesOfParts>
  <Company>US Geological Survey, WRD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jtkrohel</dc:creator>
  <cp:lastModifiedBy>Hunt, Randall J</cp:lastModifiedBy>
  <cp:revision>343</cp:revision>
  <dcterms:created xsi:type="dcterms:W3CDTF">2000-09-15T14:53:06Z</dcterms:created>
  <dcterms:modified xsi:type="dcterms:W3CDTF">2020-02-26T16:31:45Z</dcterms:modified>
</cp:coreProperties>
</file>